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5"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8" r:id="rId12"/>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7BC7"/>
    <a:srgbClr val="E6E7E8"/>
    <a:srgbClr val="F0F4DC"/>
    <a:srgbClr val="2C5D98"/>
    <a:srgbClr val="E46C0A"/>
    <a:srgbClr val="004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26" autoAdjust="0"/>
    <p:restoredTop sz="94340" autoAdjust="0"/>
  </p:normalViewPr>
  <p:slideViewPr>
    <p:cSldViewPr>
      <p:cViewPr>
        <p:scale>
          <a:sx n="72" d="100"/>
          <a:sy n="72" d="100"/>
        </p:scale>
        <p:origin x="-570" y="-246"/>
      </p:cViewPr>
      <p:guideLst>
        <p:guide orient="horz" pos="2160"/>
        <p:guide pos="2880"/>
      </p:guideLst>
    </p:cSldViewPr>
  </p:slideViewPr>
  <p:outlineViewPr>
    <p:cViewPr>
      <p:scale>
        <a:sx n="33" d="100"/>
        <a:sy n="33" d="100"/>
      </p:scale>
      <p:origin x="232"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272" tIns="46136" rIns="92272" bIns="46136" rtlCol="0"/>
          <a:lstStyle>
            <a:lvl1pPr algn="l">
              <a:defRPr sz="1200"/>
            </a:lvl1pPr>
          </a:lstStyle>
          <a:p>
            <a:endParaRPr lang="en-US"/>
          </a:p>
        </p:txBody>
      </p:sp>
      <p:sp>
        <p:nvSpPr>
          <p:cNvPr id="3" name="Date Placeholder 2"/>
          <p:cNvSpPr>
            <a:spLocks noGrp="1"/>
          </p:cNvSpPr>
          <p:nvPr>
            <p:ph type="dt" idx="1"/>
          </p:nvPr>
        </p:nvSpPr>
        <p:spPr>
          <a:xfrm>
            <a:off x="3927776" y="0"/>
            <a:ext cx="3004820" cy="461010"/>
          </a:xfrm>
          <a:prstGeom prst="rect">
            <a:avLst/>
          </a:prstGeom>
        </p:spPr>
        <p:txBody>
          <a:bodyPr vert="horz" lIns="92272" tIns="46136" rIns="92272" bIns="46136" rtlCol="0"/>
          <a:lstStyle>
            <a:lvl1pPr algn="r">
              <a:defRPr sz="1200"/>
            </a:lvl1pPr>
          </a:lstStyle>
          <a:p>
            <a:fld id="{569E1916-CF44-47B9-8C3C-2A95EFA52C52}" type="datetimeFigureOut">
              <a:rPr lang="en-US" smtClean="0"/>
              <a:t>1/23/2017</a:t>
            </a:fld>
            <a:endParaRPr lang="en-US"/>
          </a:p>
        </p:txBody>
      </p:sp>
      <p:sp>
        <p:nvSpPr>
          <p:cNvPr id="4" name="Slide Image Placeholder 3"/>
          <p:cNvSpPr>
            <a:spLocks noGrp="1" noRot="1" noChangeAspect="1"/>
          </p:cNvSpPr>
          <p:nvPr>
            <p:ph type="sldImg" idx="2"/>
          </p:nvPr>
        </p:nvSpPr>
        <p:spPr>
          <a:xfrm>
            <a:off x="1163638" y="692150"/>
            <a:ext cx="4608512" cy="3455988"/>
          </a:xfrm>
          <a:prstGeom prst="rect">
            <a:avLst/>
          </a:prstGeom>
          <a:noFill/>
          <a:ln w="12700">
            <a:solidFill>
              <a:prstClr val="black"/>
            </a:solidFill>
          </a:ln>
        </p:spPr>
        <p:txBody>
          <a:bodyPr vert="horz" lIns="92272" tIns="46136" rIns="92272" bIns="46136" rtlCol="0" anchor="ctr"/>
          <a:lstStyle/>
          <a:p>
            <a:endParaRPr lang="en-US"/>
          </a:p>
        </p:txBody>
      </p:sp>
      <p:sp>
        <p:nvSpPr>
          <p:cNvPr id="5" name="Notes Placeholder 4"/>
          <p:cNvSpPr>
            <a:spLocks noGrp="1"/>
          </p:cNvSpPr>
          <p:nvPr>
            <p:ph type="body" sz="quarter" idx="3"/>
          </p:nvPr>
        </p:nvSpPr>
        <p:spPr>
          <a:xfrm>
            <a:off x="693420" y="4379597"/>
            <a:ext cx="5547360" cy="4149090"/>
          </a:xfrm>
          <a:prstGeom prst="rect">
            <a:avLst/>
          </a:prstGeom>
        </p:spPr>
        <p:txBody>
          <a:bodyPr vert="horz" lIns="92272" tIns="46136" rIns="92272" bIns="4613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2"/>
            <a:ext cx="3004820" cy="461010"/>
          </a:xfrm>
          <a:prstGeom prst="rect">
            <a:avLst/>
          </a:prstGeom>
        </p:spPr>
        <p:txBody>
          <a:bodyPr vert="horz" lIns="92272" tIns="46136" rIns="92272" bIns="46136" rtlCol="0" anchor="b"/>
          <a:lstStyle>
            <a:lvl1pPr algn="l">
              <a:defRPr sz="1200"/>
            </a:lvl1pPr>
          </a:lstStyle>
          <a:p>
            <a:endParaRPr lang="en-US"/>
          </a:p>
        </p:txBody>
      </p:sp>
      <p:sp>
        <p:nvSpPr>
          <p:cNvPr id="7" name="Slide Number Placeholder 6"/>
          <p:cNvSpPr>
            <a:spLocks noGrp="1"/>
          </p:cNvSpPr>
          <p:nvPr>
            <p:ph type="sldNum" sz="quarter" idx="5"/>
          </p:nvPr>
        </p:nvSpPr>
        <p:spPr>
          <a:xfrm>
            <a:off x="3927776" y="8757592"/>
            <a:ext cx="3004820" cy="461010"/>
          </a:xfrm>
          <a:prstGeom prst="rect">
            <a:avLst/>
          </a:prstGeom>
        </p:spPr>
        <p:txBody>
          <a:bodyPr vert="horz" lIns="92272" tIns="46136" rIns="92272" bIns="46136" rtlCol="0" anchor="b"/>
          <a:lstStyle>
            <a:lvl1pPr algn="r">
              <a:defRPr sz="1200"/>
            </a:lvl1pPr>
          </a:lstStyle>
          <a:p>
            <a:fld id="{62105AC2-6606-4A95-9DED-5D00096F209B}" type="slidenum">
              <a:rPr lang="en-US" smtClean="0"/>
              <a:t>‹#›</a:t>
            </a:fld>
            <a:endParaRPr lang="en-US"/>
          </a:p>
        </p:txBody>
      </p:sp>
    </p:spTree>
    <p:extLst>
      <p:ext uri="{BB962C8B-B14F-4D97-AF65-F5344CB8AC3E}">
        <p14:creationId xmlns:p14="http://schemas.microsoft.com/office/powerpoint/2010/main" val="3435443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895600"/>
            <a:ext cx="7772400" cy="1362075"/>
          </a:xfrm>
        </p:spPr>
        <p:txBody>
          <a:bodyPr anchor="t"/>
          <a:lstStyle>
            <a:lvl1pPr algn="ctr">
              <a:defRPr sz="4000" b="1" cap="all"/>
            </a:lvl1pPr>
          </a:lstStyle>
          <a:p>
            <a:r>
              <a:rPr lang="en-US" dirty="0" smtClean="0"/>
              <a:t>Click to edit Master title style</a:t>
            </a:r>
            <a:endParaRPr lang="en-US" dirty="0"/>
          </a:p>
        </p:txBody>
      </p:sp>
    </p:spTree>
    <p:extLst>
      <p:ext uri="{BB962C8B-B14F-4D97-AF65-F5344CB8AC3E}">
        <p14:creationId xmlns:p14="http://schemas.microsoft.com/office/powerpoint/2010/main" val="4072297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CF353C-5D95-4F84-9B4E-DF3B7ACFA538}" type="datetime1">
              <a:rPr lang="en-US" smtClean="0"/>
              <a:t>1/23/2017</a:t>
            </a:fld>
            <a:endParaRPr lang="en-US"/>
          </a:p>
        </p:txBody>
      </p:sp>
    </p:spTree>
    <p:extLst>
      <p:ext uri="{BB962C8B-B14F-4D97-AF65-F5344CB8AC3E}">
        <p14:creationId xmlns:p14="http://schemas.microsoft.com/office/powerpoint/2010/main" val="2161948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lgn="ctr">
              <a:defRPr/>
            </a:lvl1pPr>
          </a:lstStyle>
          <a:p>
            <a:fld id="{F9A26404-3B55-4712-91AD-16D3DDBA8C80}" type="slidenum">
              <a:rPr lang="en-US" smtClean="0"/>
              <a:pPr/>
              <a:t>‹#›</a:t>
            </a:fld>
            <a:endParaRPr lang="en-US"/>
          </a:p>
        </p:txBody>
      </p:sp>
    </p:spTree>
    <p:extLst>
      <p:ext uri="{BB962C8B-B14F-4D97-AF65-F5344CB8AC3E}">
        <p14:creationId xmlns:p14="http://schemas.microsoft.com/office/powerpoint/2010/main" val="33675930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lgn="ctr">
              <a:defRPr/>
            </a:lvl1pPr>
          </a:lstStyle>
          <a:p>
            <a:fld id="{F9A26404-3B55-4712-91AD-16D3DDBA8C80}" type="slidenum">
              <a:rPr lang="en-US" smtClean="0"/>
              <a:pPr/>
              <a:t>‹#›</a:t>
            </a:fld>
            <a:endParaRPr lang="en-US"/>
          </a:p>
        </p:txBody>
      </p:sp>
    </p:spTree>
    <p:extLst>
      <p:ext uri="{BB962C8B-B14F-4D97-AF65-F5344CB8AC3E}">
        <p14:creationId xmlns:p14="http://schemas.microsoft.com/office/powerpoint/2010/main" val="36325610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Rectangle 4"/>
          <p:cNvSpPr/>
          <p:nvPr userDrawn="1"/>
        </p:nvSpPr>
        <p:spPr>
          <a:xfrm>
            <a:off x="0" y="0"/>
            <a:ext cx="9144000" cy="7010400"/>
          </a:xfrm>
          <a:prstGeom prst="rect">
            <a:avLst/>
          </a:prstGeom>
          <a:gradFill>
            <a:gsLst>
              <a:gs pos="100000">
                <a:srgbClr val="2C5D98"/>
              </a:gs>
              <a:gs pos="77000">
                <a:srgbClr val="E6E7E8"/>
              </a:gs>
              <a:gs pos="0">
                <a:srgbClr val="E6E7E8">
                  <a:alpha val="99000"/>
                </a:srgb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15240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1430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sz="quarter" idx="4"/>
          </p:nvPr>
        </p:nvSpPr>
        <p:spPr>
          <a:xfrm>
            <a:off x="0" y="6356350"/>
            <a:ext cx="8686800" cy="501650"/>
          </a:xfrm>
          <a:prstGeom prst="rect">
            <a:avLst/>
          </a:prstGeom>
        </p:spPr>
        <p:txBody>
          <a:bodyPr vert="horz" lIns="91440" tIns="45720" rIns="91440" bIns="45720" rtlCol="0" anchor="ctr"/>
          <a:lstStyle>
            <a:lvl1pPr algn="r">
              <a:defRPr sz="1200" b="1" i="0">
                <a:solidFill>
                  <a:schemeClr val="tx1">
                    <a:lumMod val="95000"/>
                    <a:lumOff val="5000"/>
                  </a:schemeClr>
                </a:solidFill>
                <a:latin typeface="+mj-lt"/>
              </a:defRPr>
            </a:lvl1pPr>
          </a:lstStyle>
          <a:p>
            <a:pPr algn="ctr"/>
            <a:fld id="{F9A26404-3B55-4712-91AD-16D3DDBA8C80}" type="slidenum">
              <a:rPr lang="en-US" smtClean="0"/>
              <a:pPr algn="ctr"/>
              <a:t>‹#›</a:t>
            </a:fld>
            <a:endParaRPr lang="en-US" dirty="0"/>
          </a:p>
        </p:txBody>
      </p:sp>
      <p:pic>
        <p:nvPicPr>
          <p:cNvPr id="10" name="Picture 9" descr="surety-smart-bus.png"/>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92608" y="6120384"/>
            <a:ext cx="3593592" cy="737616"/>
          </a:xfrm>
          <a:prstGeom prst="rect">
            <a:avLst/>
          </a:prstGeom>
        </p:spPr>
      </p:pic>
      <p:pic>
        <p:nvPicPr>
          <p:cNvPr id="11" name="Picture 10" descr="surety-learn-logo.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858000" y="6324600"/>
            <a:ext cx="1868424" cy="432816"/>
          </a:xfrm>
          <a:prstGeom prst="rect">
            <a:avLst/>
          </a:prstGeom>
        </p:spPr>
      </p:pic>
    </p:spTree>
    <p:extLst>
      <p:ext uri="{BB962C8B-B14F-4D97-AF65-F5344CB8AC3E}">
        <p14:creationId xmlns:p14="http://schemas.microsoft.com/office/powerpoint/2010/main" val="1357197602"/>
      </p:ext>
    </p:extLst>
  </p:cSld>
  <p:clrMap bg1="lt1" tx1="dk1" bg2="lt2" tx2="dk2" accent1="accent1" accent2="accent2" accent3="accent3" accent4="accent4" accent5="accent5" accent6="accent6" hlink="hlink" folHlink="folHlink"/>
  <p:sldLayoutIdLst>
    <p:sldLayoutId id="2147483728" r:id="rId1"/>
    <p:sldLayoutId id="2147483726" r:id="rId2"/>
    <p:sldLayoutId id="2147483727" r:id="rId3"/>
    <p:sldLayoutId id="2147483729" r:id="rId4"/>
  </p:sldLayoutIdLst>
  <p:hf hdr="0" ftr="0" dt="0"/>
  <p:txStyles>
    <p:titleStyle>
      <a:lvl1pPr algn="l" defTabSz="914400" rtl="0" eaLnBrk="1" latinLnBrk="0" hangingPunct="1">
        <a:spcBef>
          <a:spcPct val="0"/>
        </a:spcBef>
        <a:buNone/>
        <a:defRPr sz="4400" kern="1200">
          <a:solidFill>
            <a:srgbClr val="004785"/>
          </a:solidFill>
          <a:latin typeface="Antonio"/>
          <a:ea typeface="+mj-ea"/>
          <a:cs typeface="+mj-cs"/>
        </a:defRPr>
      </a:lvl1pPr>
    </p:titleStyle>
    <p:bodyStyle>
      <a:lvl1pPr marL="0" indent="0" algn="l" defTabSz="914400" rtl="0" eaLnBrk="1" latinLnBrk="0" hangingPunct="1">
        <a:spcBef>
          <a:spcPct val="20000"/>
        </a:spcBef>
        <a:buClr>
          <a:schemeClr val="accent6">
            <a:lumMod val="75000"/>
          </a:schemeClr>
        </a:buClr>
        <a:buFontTx/>
        <a:buNone/>
        <a:defRPr sz="3200" kern="1200">
          <a:solidFill>
            <a:schemeClr val="tx1"/>
          </a:solidFill>
          <a:latin typeface="Arial"/>
          <a:ea typeface="+mn-ea"/>
          <a:cs typeface="+mn-cs"/>
        </a:defRPr>
      </a:lvl1pPr>
      <a:lvl2pPr marL="742950" indent="-285750" algn="l" defTabSz="914400" rtl="0" eaLnBrk="1" latinLnBrk="0" hangingPunct="1">
        <a:spcBef>
          <a:spcPct val="20000"/>
        </a:spcBef>
        <a:buClr>
          <a:srgbClr val="E46C0A"/>
        </a:buClr>
        <a:buFont typeface="Lucida Grande"/>
        <a:buChar char="&gt;"/>
        <a:defRPr sz="2800" kern="1200">
          <a:solidFill>
            <a:schemeClr val="tx1"/>
          </a:solidFill>
          <a:latin typeface="Arial"/>
          <a:ea typeface="+mn-ea"/>
          <a:cs typeface="+mn-cs"/>
        </a:defRPr>
      </a:lvl2pPr>
      <a:lvl3pPr marL="1143000" indent="-228600" algn="l" defTabSz="914400" rtl="0" eaLnBrk="1" latinLnBrk="0" hangingPunct="1">
        <a:spcBef>
          <a:spcPct val="20000"/>
        </a:spcBef>
        <a:buClr>
          <a:schemeClr val="accent6">
            <a:lumMod val="75000"/>
          </a:schemeClr>
        </a:buClr>
        <a:buFont typeface="Wingdings" charset="2"/>
        <a:buChar char="ü"/>
        <a:defRPr sz="2400" kern="1200">
          <a:solidFill>
            <a:schemeClr val="tx1"/>
          </a:solidFill>
          <a:latin typeface="Arial"/>
          <a:ea typeface="+mn-ea"/>
          <a:cs typeface="+mn-cs"/>
        </a:defRPr>
      </a:lvl3pPr>
      <a:lvl4pPr marL="1600200" indent="-228600" algn="l" defTabSz="914400" rtl="0" eaLnBrk="1" latinLnBrk="0" hangingPunct="1">
        <a:spcBef>
          <a:spcPct val="20000"/>
        </a:spcBef>
        <a:buClr>
          <a:schemeClr val="accent6">
            <a:lumMod val="75000"/>
          </a:schemeClr>
        </a:buClr>
        <a:buFont typeface="Arial" panose="020B0604020202020204" pitchFamily="34" charset="0"/>
        <a:buChar char="–"/>
        <a:defRPr sz="2000" kern="1200">
          <a:solidFill>
            <a:schemeClr val="tx1"/>
          </a:solidFill>
          <a:latin typeface="Arial"/>
          <a:ea typeface="+mn-ea"/>
          <a:cs typeface="+mn-cs"/>
        </a:defRPr>
      </a:lvl4pPr>
      <a:lvl5pPr marL="2057400" indent="-228600" algn="l" defTabSz="914400" rtl="0" eaLnBrk="1" latinLnBrk="0" hangingPunct="1">
        <a:spcBef>
          <a:spcPct val="20000"/>
        </a:spcBef>
        <a:buClr>
          <a:schemeClr val="accent6">
            <a:lumMod val="75000"/>
          </a:schemeClr>
        </a:buClr>
        <a:buFont typeface="Arial" panose="020B0604020202020204" pitchFamily="34" charset="0"/>
        <a:buChar char="»"/>
        <a:defRPr sz="2000" kern="1200">
          <a:solidFill>
            <a:schemeClr val="tx1"/>
          </a:solidFill>
          <a:latin typeface="Arial"/>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7257" y="457200"/>
            <a:ext cx="9151257" cy="6131329"/>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US" sz="3600" dirty="0" smtClean="0">
                <a:solidFill>
                  <a:srgbClr val="0070C0"/>
                </a:solidFill>
              </a:rPr>
              <a:t>Professional Relationships Important </a:t>
            </a:r>
          </a:p>
          <a:p>
            <a:pPr algn="ctr"/>
            <a:r>
              <a:rPr lang="en-US" sz="3600" dirty="0" smtClean="0">
                <a:solidFill>
                  <a:srgbClr val="0070C0"/>
                </a:solidFill>
              </a:rPr>
              <a:t>to Construction Firms </a:t>
            </a:r>
          </a:p>
          <a:p>
            <a:pPr algn="ctr"/>
            <a:endParaRPr lang="en-US" sz="3600" dirty="0"/>
          </a:p>
          <a:p>
            <a:pPr algn="ctr"/>
            <a:r>
              <a:rPr lang="en-US" sz="4400" dirty="0" smtClean="0"/>
              <a:t>The Value of a Knowledgeable</a:t>
            </a:r>
          </a:p>
          <a:p>
            <a:pPr algn="ctr"/>
            <a:r>
              <a:rPr lang="en-US" sz="4400" dirty="0" smtClean="0"/>
              <a:t>Construction/Surety Attorney</a:t>
            </a:r>
          </a:p>
          <a:p>
            <a:pPr algn="ctr"/>
            <a:endParaRPr lang="en-US" sz="4400" dirty="0" smtClean="0"/>
          </a:p>
          <a:p>
            <a:pPr algn="ctr"/>
            <a:endParaRPr lang="en-US" sz="4400" dirty="0"/>
          </a:p>
          <a:p>
            <a:pPr algn="ctr"/>
            <a:r>
              <a:rPr lang="en-US" sz="1200" dirty="0" smtClean="0">
                <a:solidFill>
                  <a:srgbClr val="002060"/>
                </a:solidFill>
              </a:rPr>
              <a:t>© Copyright 2016 NASBP</a:t>
            </a:r>
          </a:p>
        </p:txBody>
      </p:sp>
    </p:spTree>
    <p:extLst>
      <p:ext uri="{BB962C8B-B14F-4D97-AF65-F5344CB8AC3E}">
        <p14:creationId xmlns:p14="http://schemas.microsoft.com/office/powerpoint/2010/main" val="1203859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95060" y="6320118"/>
            <a:ext cx="44114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latin typeface="+mj-lt"/>
              </a:rPr>
              <a:t>10</a:t>
            </a:r>
            <a:endParaRPr lang="en-US" dirty="0">
              <a:latin typeface="+mj-lt"/>
            </a:endParaRPr>
          </a:p>
        </p:txBody>
      </p:sp>
      <p:cxnSp>
        <p:nvCxnSpPr>
          <p:cNvPr id="5" name="Straight Connector 4"/>
          <p:cNvCxnSpPr/>
          <p:nvPr/>
        </p:nvCxnSpPr>
        <p:spPr>
          <a:xfrm>
            <a:off x="499273" y="1332360"/>
            <a:ext cx="8644727"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499273" y="265560"/>
            <a:ext cx="8797127" cy="1066800"/>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400" kern="1200">
                <a:solidFill>
                  <a:srgbClr val="004785"/>
                </a:solidFill>
                <a:latin typeface="Antonio"/>
                <a:ea typeface="+mj-ea"/>
                <a:cs typeface="+mj-cs"/>
              </a:defRPr>
            </a:lvl1pPr>
          </a:lstStyle>
          <a:p>
            <a:r>
              <a:rPr lang="en-US" dirty="0" smtClean="0"/>
              <a:t>How to Find a Construction/Surety Attorney in Your Area</a:t>
            </a:r>
            <a:endParaRPr lang="en-US" dirty="0"/>
          </a:p>
        </p:txBody>
      </p:sp>
      <p:sp>
        <p:nvSpPr>
          <p:cNvPr id="7" name="Content Placeholder 2"/>
          <p:cNvSpPr txBox="1">
            <a:spLocks/>
          </p:cNvSpPr>
          <p:nvPr/>
        </p:nvSpPr>
        <p:spPr>
          <a:xfrm>
            <a:off x="499273" y="1447800"/>
            <a:ext cx="8644728" cy="4800600"/>
          </a:xfrm>
          <a:prstGeom prst="rect">
            <a:avLst/>
          </a:prstGeom>
        </p:spPr>
        <p:txBody>
          <a:bodyPr vert="horz" lIns="91440" tIns="45720" rIns="91440" bIns="45720" rtlCol="0">
            <a:normAutofit lnSpcReduction="10000"/>
          </a:bodyPr>
          <a:lstStyle>
            <a:lvl1pPr marL="365760" indent="-256032" algn="ctr" defTabSz="914400" rtl="0" eaLnBrk="1" latinLnBrk="0" hangingPunct="1">
              <a:spcBef>
                <a:spcPct val="20000"/>
              </a:spcBef>
              <a:buClr>
                <a:schemeClr val="accent6">
                  <a:lumMod val="75000"/>
                </a:schemeClr>
              </a:buClr>
              <a:buFont typeface="Arial" panose="020B0604020202020204" pitchFamily="34" charset="0"/>
              <a:buChar char="•"/>
              <a:defRPr sz="2800" kern="1200">
                <a:solidFill>
                  <a:schemeClr val="tx1">
                    <a:tint val="75000"/>
                  </a:schemeClr>
                </a:solidFill>
                <a:latin typeface="Arial"/>
                <a:ea typeface="+mn-ea"/>
                <a:cs typeface="+mn-cs"/>
              </a:defRPr>
            </a:lvl1pPr>
            <a:lvl2pPr marL="736092" indent="-342900" algn="ctr" defTabSz="914400" rtl="0" eaLnBrk="1" latinLnBrk="0" hangingPunct="1">
              <a:spcBef>
                <a:spcPct val="20000"/>
              </a:spcBef>
              <a:buClr>
                <a:srgbClr val="E46C0A"/>
              </a:buClr>
              <a:buFont typeface="Lucida Sans Unicode" panose="020B0602030504020204" pitchFamily="34" charset="0"/>
              <a:buChar char="–"/>
              <a:defRPr sz="2400" kern="1200">
                <a:solidFill>
                  <a:schemeClr val="tx1">
                    <a:tint val="75000"/>
                  </a:schemeClr>
                </a:solidFill>
                <a:latin typeface="Arial"/>
                <a:ea typeface="+mn-ea"/>
                <a:cs typeface="+mn-cs"/>
              </a:defRPr>
            </a:lvl2pPr>
            <a:lvl3pPr marL="914400" indent="0" algn="ctr" defTabSz="914400" rtl="0" eaLnBrk="1" latinLnBrk="0" hangingPunct="1">
              <a:spcBef>
                <a:spcPct val="20000"/>
              </a:spcBef>
              <a:buClr>
                <a:schemeClr val="accent6">
                  <a:lumMod val="75000"/>
                </a:schemeClr>
              </a:buClr>
              <a:buFont typeface="Wingdings" charset="2"/>
              <a:buNone/>
              <a:defRPr sz="2000" kern="1200">
                <a:solidFill>
                  <a:schemeClr val="tx1">
                    <a:tint val="75000"/>
                  </a:schemeClr>
                </a:solidFill>
                <a:latin typeface="Arial"/>
                <a:ea typeface="+mn-ea"/>
                <a:cs typeface="+mn-cs"/>
              </a:defRPr>
            </a:lvl3pPr>
            <a:lvl4pPr marL="13716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4pPr>
            <a:lvl5pPr marL="18288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buFont typeface="Wingdings" panose="05000000000000000000" pitchFamily="2" charset="2"/>
              <a:buChar char="Ø"/>
            </a:pPr>
            <a:r>
              <a:rPr lang="en-US" smtClean="0">
                <a:solidFill>
                  <a:schemeClr val="tx1"/>
                </a:solidFill>
              </a:rPr>
              <a:t>Check with the state bar association in your state to obtain a listing of attorneys who practice construction law. </a:t>
            </a:r>
          </a:p>
          <a:p>
            <a:pPr algn="l">
              <a:buFont typeface="Wingdings" panose="05000000000000000000" pitchFamily="2" charset="2"/>
              <a:buChar char="Ø"/>
            </a:pPr>
            <a:r>
              <a:rPr lang="en-US" smtClean="0">
                <a:solidFill>
                  <a:schemeClr val="tx1"/>
                </a:solidFill>
              </a:rPr>
              <a:t>Seek the advice of your professional surety bond producer, who can serve as a valuable referral resource. </a:t>
            </a:r>
          </a:p>
          <a:p>
            <a:pPr algn="l">
              <a:buFont typeface="Wingdings" panose="05000000000000000000" pitchFamily="2" charset="2"/>
              <a:buChar char="Ø"/>
            </a:pPr>
            <a:r>
              <a:rPr lang="en-US" smtClean="0">
                <a:solidFill>
                  <a:schemeClr val="tx1"/>
                </a:solidFill>
              </a:rPr>
              <a:t>You may wish to contact the relevant state bar association to ensure that the attorney is currently licensed and, although this is unlikely, to assess if he/she has been subject to disciplinary proceedings.</a:t>
            </a:r>
          </a:p>
          <a:p>
            <a:pPr algn="l">
              <a:buFont typeface="Wingdings" panose="05000000000000000000" pitchFamily="2" charset="2"/>
              <a:buChar char="Ø"/>
            </a:pPr>
            <a:endParaRPr lang="en-US" smtClean="0">
              <a:solidFill>
                <a:schemeClr val="tx1"/>
              </a:solidFill>
            </a:endParaRPr>
          </a:p>
          <a:p>
            <a:pPr algn="l">
              <a:buFont typeface="Wingdings" panose="05000000000000000000" pitchFamily="2" charset="2"/>
              <a:buChar char="Ø"/>
            </a:pPr>
            <a:endParaRPr lang="en-US" smtClean="0">
              <a:solidFill>
                <a:schemeClr val="tx1"/>
              </a:solidFill>
            </a:endParaRPr>
          </a:p>
          <a:p>
            <a:pPr algn="l">
              <a:buFont typeface="Wingdings" panose="05000000000000000000" pitchFamily="2" charset="2"/>
              <a:buChar char="Ø"/>
            </a:pPr>
            <a:endParaRPr lang="en-US" dirty="0" smtClean="0">
              <a:solidFill>
                <a:schemeClr val="tx1"/>
              </a:solidFill>
            </a:endParaRPr>
          </a:p>
        </p:txBody>
      </p:sp>
    </p:spTree>
    <p:extLst>
      <p:ext uri="{BB962C8B-B14F-4D97-AF65-F5344CB8AC3E}">
        <p14:creationId xmlns:p14="http://schemas.microsoft.com/office/powerpoint/2010/main" val="539598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534400" cy="4038600"/>
          </a:xfrm>
          <a:prstGeom prst="rect">
            <a:avLst/>
          </a:prstGeom>
        </p:spPr>
        <p:txBody>
          <a:bodyPr vert="horz" lIns="91440" tIns="45720" rIns="91440" bIns="45720" rtlCol="0" anchor="ctr">
            <a:normAutofit fontScale="97500"/>
          </a:bodyPr>
          <a:lstStyle>
            <a:lvl1pPr algn="l" defTabSz="914400" rtl="0" eaLnBrk="1" latinLnBrk="0" hangingPunct="1">
              <a:spcBef>
                <a:spcPct val="0"/>
              </a:spcBef>
              <a:buNone/>
              <a:defRPr sz="4400" kern="1200">
                <a:solidFill>
                  <a:srgbClr val="004785"/>
                </a:solidFill>
                <a:latin typeface="Antonio"/>
                <a:ea typeface="+mj-ea"/>
                <a:cs typeface="+mj-cs"/>
              </a:defRPr>
            </a:lvl1pPr>
          </a:lstStyle>
          <a:p>
            <a:pPr algn="ctr"/>
            <a:r>
              <a:rPr lang="en-US" sz="6000" smtClean="0"/>
              <a:t>suretylearn.org</a:t>
            </a:r>
            <a:br>
              <a:rPr lang="en-US" sz="6000" smtClean="0"/>
            </a:br>
            <a:r>
              <a:rPr lang="en-US" sz="4000" smtClean="0">
                <a:solidFill>
                  <a:srgbClr val="0070C0"/>
                </a:solidFill>
              </a:rPr>
              <a:t>provides valuable resources and information on growing your small construction business and on positioning your business to </a:t>
            </a:r>
            <a:br>
              <a:rPr lang="en-US" sz="4000" smtClean="0">
                <a:solidFill>
                  <a:srgbClr val="0070C0"/>
                </a:solidFill>
              </a:rPr>
            </a:br>
            <a:r>
              <a:rPr lang="en-US" sz="4000" smtClean="0">
                <a:solidFill>
                  <a:srgbClr val="0070C0"/>
                </a:solidFill>
              </a:rPr>
              <a:t>qualify for surety credit.</a:t>
            </a:r>
            <a:endParaRPr lang="en-US" sz="4000" dirty="0">
              <a:solidFill>
                <a:srgbClr val="0070C0"/>
              </a:solidFill>
            </a:endParaRPr>
          </a:p>
        </p:txBody>
      </p:sp>
    </p:spTree>
    <p:extLst>
      <p:ext uri="{BB962C8B-B14F-4D97-AF65-F5344CB8AC3E}">
        <p14:creationId xmlns:p14="http://schemas.microsoft.com/office/powerpoint/2010/main" val="3165265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95060" y="6320118"/>
            <a:ext cx="31290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latin typeface="+mj-lt"/>
              </a:rPr>
              <a:t>2</a:t>
            </a:r>
            <a:endParaRPr lang="en-US" dirty="0">
              <a:latin typeface="+mj-lt"/>
            </a:endParaRPr>
          </a:p>
        </p:txBody>
      </p:sp>
      <p:cxnSp>
        <p:nvCxnSpPr>
          <p:cNvPr id="5" name="Straight Connector 4"/>
          <p:cNvCxnSpPr/>
          <p:nvPr/>
        </p:nvCxnSpPr>
        <p:spPr>
          <a:xfrm>
            <a:off x="499273" y="1332360"/>
            <a:ext cx="8644727"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762000" y="252308"/>
            <a:ext cx="8153400" cy="1066800"/>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400" kern="1200">
                <a:solidFill>
                  <a:srgbClr val="004785"/>
                </a:solidFill>
                <a:latin typeface="Antonio"/>
                <a:ea typeface="+mj-ea"/>
                <a:cs typeface="+mj-cs"/>
              </a:defRPr>
            </a:lvl1pPr>
          </a:lstStyle>
          <a:p>
            <a:r>
              <a:rPr lang="en-US" dirty="0" smtClean="0"/>
              <a:t>A Construction Firm’s Important Advisors</a:t>
            </a:r>
            <a:endParaRPr lang="en-US" dirty="0"/>
          </a:p>
        </p:txBody>
      </p:sp>
      <p:sp>
        <p:nvSpPr>
          <p:cNvPr id="7" name="Content Placeholder 2"/>
          <p:cNvSpPr txBox="1">
            <a:spLocks/>
          </p:cNvSpPr>
          <p:nvPr/>
        </p:nvSpPr>
        <p:spPr>
          <a:xfrm>
            <a:off x="762000" y="1524000"/>
            <a:ext cx="8382000" cy="4449763"/>
          </a:xfrm>
          <a:prstGeom prst="rect">
            <a:avLst/>
          </a:prstGeom>
        </p:spPr>
        <p:txBody>
          <a:bodyPr vert="horz" lIns="91440" tIns="45720" rIns="91440" bIns="45720" rtlCol="0">
            <a:normAutofit/>
          </a:bodyPr>
          <a:lstStyle>
            <a:lvl1pPr marL="365760" indent="-256032" algn="ctr" defTabSz="914400" rtl="0" eaLnBrk="1" latinLnBrk="0" hangingPunct="1">
              <a:spcBef>
                <a:spcPct val="20000"/>
              </a:spcBef>
              <a:buClr>
                <a:schemeClr val="accent6">
                  <a:lumMod val="75000"/>
                </a:schemeClr>
              </a:buClr>
              <a:buFont typeface="Arial" panose="020B0604020202020204" pitchFamily="34" charset="0"/>
              <a:buChar char="•"/>
              <a:defRPr sz="2800" kern="1200">
                <a:solidFill>
                  <a:schemeClr val="tx1">
                    <a:tint val="75000"/>
                  </a:schemeClr>
                </a:solidFill>
                <a:latin typeface="Arial"/>
                <a:ea typeface="+mn-ea"/>
                <a:cs typeface="+mn-cs"/>
              </a:defRPr>
            </a:lvl1pPr>
            <a:lvl2pPr marL="736092" indent="-342900" algn="ctr" defTabSz="914400" rtl="0" eaLnBrk="1" latinLnBrk="0" hangingPunct="1">
              <a:spcBef>
                <a:spcPct val="20000"/>
              </a:spcBef>
              <a:buClr>
                <a:srgbClr val="E46C0A"/>
              </a:buClr>
              <a:buFont typeface="Lucida Sans Unicode" panose="020B0602030504020204" pitchFamily="34" charset="0"/>
              <a:buChar char="–"/>
              <a:defRPr sz="2400" kern="1200">
                <a:solidFill>
                  <a:schemeClr val="tx1">
                    <a:tint val="75000"/>
                  </a:schemeClr>
                </a:solidFill>
                <a:latin typeface="Arial"/>
                <a:ea typeface="+mn-ea"/>
                <a:cs typeface="+mn-cs"/>
              </a:defRPr>
            </a:lvl2pPr>
            <a:lvl3pPr marL="914400" indent="0" algn="ctr" defTabSz="914400" rtl="0" eaLnBrk="1" latinLnBrk="0" hangingPunct="1">
              <a:spcBef>
                <a:spcPct val="20000"/>
              </a:spcBef>
              <a:buClr>
                <a:schemeClr val="accent6">
                  <a:lumMod val="75000"/>
                </a:schemeClr>
              </a:buClr>
              <a:buFont typeface="Wingdings" charset="2"/>
              <a:buNone/>
              <a:defRPr sz="2000" kern="1200">
                <a:solidFill>
                  <a:schemeClr val="tx1">
                    <a:tint val="75000"/>
                  </a:schemeClr>
                </a:solidFill>
                <a:latin typeface="Arial"/>
                <a:ea typeface="+mn-ea"/>
                <a:cs typeface="+mn-cs"/>
              </a:defRPr>
            </a:lvl3pPr>
            <a:lvl4pPr marL="13716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4pPr>
            <a:lvl5pPr marL="18288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buFont typeface="Wingdings" panose="05000000000000000000" pitchFamily="2" charset="2"/>
              <a:buChar char="Ø"/>
            </a:pPr>
            <a:r>
              <a:rPr lang="en-US" dirty="0" smtClean="0">
                <a:solidFill>
                  <a:schemeClr val="tx1"/>
                </a:solidFill>
              </a:rPr>
              <a:t>Among the most important advisors to a construction firm are:</a:t>
            </a:r>
          </a:p>
          <a:p>
            <a:pPr lvl="1" algn="l">
              <a:buFont typeface="Wingdings" panose="05000000000000000000" pitchFamily="2" charset="2"/>
              <a:buChar char="ü"/>
            </a:pPr>
            <a:r>
              <a:rPr lang="en-US" dirty="0" smtClean="0">
                <a:solidFill>
                  <a:schemeClr val="tx1"/>
                </a:solidFill>
              </a:rPr>
              <a:t>Professional surety bond producer</a:t>
            </a:r>
          </a:p>
          <a:p>
            <a:pPr lvl="1" algn="l">
              <a:buFont typeface="Wingdings" panose="05000000000000000000" pitchFamily="2" charset="2"/>
              <a:buChar char="ü"/>
            </a:pPr>
            <a:r>
              <a:rPr lang="en-US" dirty="0" smtClean="0">
                <a:solidFill>
                  <a:schemeClr val="tx1"/>
                </a:solidFill>
              </a:rPr>
              <a:t>Knowledgeable construction/surety attorney</a:t>
            </a:r>
          </a:p>
          <a:p>
            <a:pPr lvl="1" algn="l">
              <a:buFont typeface="Wingdings" panose="05000000000000000000" pitchFamily="2" charset="2"/>
              <a:buChar char="ü"/>
            </a:pPr>
            <a:r>
              <a:rPr lang="en-US" dirty="0" smtClean="0">
                <a:solidFill>
                  <a:schemeClr val="tx1"/>
                </a:solidFill>
              </a:rPr>
              <a:t>Construction-oriented certified public accountant</a:t>
            </a:r>
          </a:p>
          <a:p>
            <a:pPr lvl="1" algn="l">
              <a:buFont typeface="Wingdings" panose="05000000000000000000" pitchFamily="2" charset="2"/>
              <a:buChar char="ü"/>
            </a:pPr>
            <a:r>
              <a:rPr lang="en-US" dirty="0" smtClean="0">
                <a:solidFill>
                  <a:schemeClr val="tx1"/>
                </a:solidFill>
              </a:rPr>
              <a:t>Business banker</a:t>
            </a:r>
          </a:p>
          <a:p>
            <a:pPr algn="l">
              <a:buFont typeface="Wingdings" panose="05000000000000000000" pitchFamily="2" charset="2"/>
              <a:buChar char="Ø"/>
            </a:pPr>
            <a:r>
              <a:rPr lang="en-US" dirty="0" smtClean="0">
                <a:solidFill>
                  <a:schemeClr val="tx1"/>
                </a:solidFill>
              </a:rPr>
              <a:t>This presentation will focus on knowledgeable construction/surety attorneys.</a:t>
            </a:r>
          </a:p>
        </p:txBody>
      </p:sp>
    </p:spTree>
    <p:extLst>
      <p:ext uri="{BB962C8B-B14F-4D97-AF65-F5344CB8AC3E}">
        <p14:creationId xmlns:p14="http://schemas.microsoft.com/office/powerpoint/2010/main" val="1783374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95060" y="6320118"/>
            <a:ext cx="31290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latin typeface="+mj-lt"/>
              </a:rPr>
              <a:t>3</a:t>
            </a:r>
            <a:endParaRPr lang="en-US" dirty="0">
              <a:latin typeface="+mj-lt"/>
            </a:endParaRPr>
          </a:p>
        </p:txBody>
      </p:sp>
      <p:cxnSp>
        <p:nvCxnSpPr>
          <p:cNvPr id="5" name="Straight Connector 4"/>
          <p:cNvCxnSpPr/>
          <p:nvPr/>
        </p:nvCxnSpPr>
        <p:spPr>
          <a:xfrm>
            <a:off x="499273" y="1332360"/>
            <a:ext cx="8644727"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761999" y="239056"/>
            <a:ext cx="8294481" cy="1066800"/>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400" kern="1200">
                <a:solidFill>
                  <a:srgbClr val="004785"/>
                </a:solidFill>
                <a:latin typeface="Antonio"/>
                <a:ea typeface="+mj-ea"/>
                <a:cs typeface="+mj-cs"/>
              </a:defRPr>
            </a:lvl1pPr>
          </a:lstStyle>
          <a:p>
            <a:r>
              <a:rPr lang="en-US" dirty="0" smtClean="0"/>
              <a:t>Who Are Knowledgeable Construction/Surety Attorneys?</a:t>
            </a:r>
            <a:endParaRPr lang="en-US" dirty="0"/>
          </a:p>
        </p:txBody>
      </p:sp>
      <p:sp>
        <p:nvSpPr>
          <p:cNvPr id="7" name="Content Placeholder 2"/>
          <p:cNvSpPr txBox="1">
            <a:spLocks/>
          </p:cNvSpPr>
          <p:nvPr/>
        </p:nvSpPr>
        <p:spPr>
          <a:xfrm>
            <a:off x="718239" y="1447800"/>
            <a:ext cx="8382000" cy="4653049"/>
          </a:xfrm>
          <a:prstGeom prst="rect">
            <a:avLst/>
          </a:prstGeom>
        </p:spPr>
        <p:txBody>
          <a:bodyPr vert="horz" lIns="91440" tIns="45720" rIns="91440" bIns="45720" rtlCol="0">
            <a:normAutofit fontScale="85000" lnSpcReduction="20000"/>
          </a:bodyPr>
          <a:lstStyle>
            <a:lvl1pPr marL="365760" indent="-256032" algn="ctr" defTabSz="914400" rtl="0" eaLnBrk="1" latinLnBrk="0" hangingPunct="1">
              <a:spcBef>
                <a:spcPct val="20000"/>
              </a:spcBef>
              <a:buClr>
                <a:schemeClr val="accent6">
                  <a:lumMod val="75000"/>
                </a:schemeClr>
              </a:buClr>
              <a:buFont typeface="Arial" panose="020B0604020202020204" pitchFamily="34" charset="0"/>
              <a:buChar char="•"/>
              <a:defRPr sz="2800" kern="1200">
                <a:solidFill>
                  <a:schemeClr val="tx1">
                    <a:tint val="75000"/>
                  </a:schemeClr>
                </a:solidFill>
                <a:latin typeface="Arial"/>
                <a:ea typeface="+mn-ea"/>
                <a:cs typeface="+mn-cs"/>
              </a:defRPr>
            </a:lvl1pPr>
            <a:lvl2pPr marL="736092" indent="-342900" algn="ctr" defTabSz="914400" rtl="0" eaLnBrk="1" latinLnBrk="0" hangingPunct="1">
              <a:spcBef>
                <a:spcPct val="20000"/>
              </a:spcBef>
              <a:buClr>
                <a:srgbClr val="E46C0A"/>
              </a:buClr>
              <a:buFont typeface="Lucida Sans Unicode" panose="020B0602030504020204" pitchFamily="34" charset="0"/>
              <a:buChar char="–"/>
              <a:defRPr sz="2400" kern="1200">
                <a:solidFill>
                  <a:schemeClr val="tx1">
                    <a:tint val="75000"/>
                  </a:schemeClr>
                </a:solidFill>
                <a:latin typeface="Arial"/>
                <a:ea typeface="+mn-ea"/>
                <a:cs typeface="+mn-cs"/>
              </a:defRPr>
            </a:lvl2pPr>
            <a:lvl3pPr marL="914400" indent="0" algn="ctr" defTabSz="914400" rtl="0" eaLnBrk="1" latinLnBrk="0" hangingPunct="1">
              <a:spcBef>
                <a:spcPct val="20000"/>
              </a:spcBef>
              <a:buClr>
                <a:schemeClr val="accent6">
                  <a:lumMod val="75000"/>
                </a:schemeClr>
              </a:buClr>
              <a:buFont typeface="Wingdings" charset="2"/>
              <a:buNone/>
              <a:defRPr sz="2000" kern="1200">
                <a:solidFill>
                  <a:schemeClr val="tx1">
                    <a:tint val="75000"/>
                  </a:schemeClr>
                </a:solidFill>
                <a:latin typeface="Arial"/>
                <a:ea typeface="+mn-ea"/>
                <a:cs typeface="+mn-cs"/>
              </a:defRPr>
            </a:lvl3pPr>
            <a:lvl4pPr marL="13716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4pPr>
            <a:lvl5pPr marL="18288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buFont typeface="Wingdings" panose="05000000000000000000" pitchFamily="2" charset="2"/>
              <a:buChar char="Ø"/>
            </a:pPr>
            <a:r>
              <a:rPr lang="en-US" dirty="0" smtClean="0">
                <a:solidFill>
                  <a:schemeClr val="tx1"/>
                </a:solidFill>
              </a:rPr>
              <a:t>Attorneys who focus their practice on construction and surety law.</a:t>
            </a:r>
          </a:p>
          <a:p>
            <a:pPr algn="l">
              <a:buFont typeface="Wingdings" panose="05000000000000000000" pitchFamily="2" charset="2"/>
              <a:buChar char="Ø"/>
            </a:pPr>
            <a:r>
              <a:rPr lang="en-US" dirty="0" smtClean="0">
                <a:solidFill>
                  <a:schemeClr val="tx1"/>
                </a:solidFill>
              </a:rPr>
              <a:t>They represent contractors, subcontractors, owners, design professionals, suppliers, sureties, and other construction industry stakeholders.</a:t>
            </a:r>
          </a:p>
          <a:p>
            <a:pPr algn="l">
              <a:buFont typeface="Wingdings" panose="05000000000000000000" pitchFamily="2" charset="2"/>
              <a:buChar char="Ø"/>
            </a:pPr>
            <a:r>
              <a:rPr lang="en-US" dirty="0" smtClean="0">
                <a:solidFill>
                  <a:schemeClr val="tx1"/>
                </a:solidFill>
              </a:rPr>
              <a:t>They function as invaluable legal advisors and business advisors.</a:t>
            </a:r>
          </a:p>
          <a:p>
            <a:pPr algn="l">
              <a:buFont typeface="Wingdings" panose="05000000000000000000" pitchFamily="2" charset="2"/>
              <a:buChar char="Ø"/>
            </a:pPr>
            <a:r>
              <a:rPr lang="en-US" dirty="0" smtClean="0">
                <a:solidFill>
                  <a:schemeClr val="tx1"/>
                </a:solidFill>
              </a:rPr>
              <a:t>They are licensed in the jurisdiction(s) in which they practice.</a:t>
            </a:r>
          </a:p>
          <a:p>
            <a:pPr algn="l">
              <a:buFont typeface="Wingdings" panose="05000000000000000000" pitchFamily="2" charset="2"/>
              <a:buChar char="Ø"/>
            </a:pPr>
            <a:r>
              <a:rPr lang="en-US" dirty="0" smtClean="0">
                <a:solidFill>
                  <a:schemeClr val="tx1"/>
                </a:solidFill>
              </a:rPr>
              <a:t>Contractors should have a strong relationship with a trusted construction/surety attorney.</a:t>
            </a:r>
          </a:p>
          <a:p>
            <a:pPr algn="l">
              <a:buFont typeface="Wingdings" panose="05000000000000000000" pitchFamily="2" charset="2"/>
              <a:buChar char="Ø"/>
            </a:pPr>
            <a:r>
              <a:rPr lang="en-US" dirty="0" smtClean="0">
                <a:solidFill>
                  <a:schemeClr val="tx1"/>
                </a:solidFill>
              </a:rPr>
              <a:t>Be sure your construction attorney is knowledgeable about contract surety bonds; not all are.</a:t>
            </a:r>
          </a:p>
        </p:txBody>
      </p:sp>
    </p:spTree>
    <p:extLst>
      <p:ext uri="{BB962C8B-B14F-4D97-AF65-F5344CB8AC3E}">
        <p14:creationId xmlns:p14="http://schemas.microsoft.com/office/powerpoint/2010/main" val="781917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95060" y="6320118"/>
            <a:ext cx="31290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latin typeface="+mj-lt"/>
              </a:rPr>
              <a:t>4</a:t>
            </a:r>
            <a:endParaRPr lang="en-US" dirty="0">
              <a:latin typeface="+mj-lt"/>
            </a:endParaRPr>
          </a:p>
        </p:txBody>
      </p:sp>
      <p:cxnSp>
        <p:nvCxnSpPr>
          <p:cNvPr id="5" name="Straight Connector 4"/>
          <p:cNvCxnSpPr/>
          <p:nvPr/>
        </p:nvCxnSpPr>
        <p:spPr>
          <a:xfrm>
            <a:off x="499273" y="1332360"/>
            <a:ext cx="8644727"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499273" y="265560"/>
            <a:ext cx="8644728" cy="1066800"/>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400" kern="1200">
                <a:solidFill>
                  <a:srgbClr val="004785"/>
                </a:solidFill>
                <a:latin typeface="Antonio"/>
                <a:ea typeface="+mj-ea"/>
                <a:cs typeface="+mj-cs"/>
              </a:defRPr>
            </a:lvl1pPr>
          </a:lstStyle>
          <a:p>
            <a:r>
              <a:rPr lang="en-US" dirty="0" smtClean="0"/>
              <a:t>What Do Knowledgeable Construction/Surety Attorneys Know?</a:t>
            </a:r>
            <a:endParaRPr lang="en-US" dirty="0"/>
          </a:p>
        </p:txBody>
      </p:sp>
      <p:sp>
        <p:nvSpPr>
          <p:cNvPr id="7" name="Content Placeholder 2"/>
          <p:cNvSpPr txBox="1">
            <a:spLocks/>
          </p:cNvSpPr>
          <p:nvPr/>
        </p:nvSpPr>
        <p:spPr>
          <a:xfrm>
            <a:off x="499273" y="1447800"/>
            <a:ext cx="8644727" cy="4800600"/>
          </a:xfrm>
          <a:prstGeom prst="rect">
            <a:avLst/>
          </a:prstGeom>
        </p:spPr>
        <p:txBody>
          <a:bodyPr vert="horz" lIns="91440" tIns="45720" rIns="91440" bIns="45720" rtlCol="0">
            <a:normAutofit fontScale="92500" lnSpcReduction="20000"/>
          </a:bodyPr>
          <a:lstStyle>
            <a:lvl1pPr marL="365760" indent="-256032" algn="ctr" defTabSz="914400" rtl="0" eaLnBrk="1" latinLnBrk="0" hangingPunct="1">
              <a:spcBef>
                <a:spcPct val="20000"/>
              </a:spcBef>
              <a:buClr>
                <a:schemeClr val="accent6">
                  <a:lumMod val="75000"/>
                </a:schemeClr>
              </a:buClr>
              <a:buFont typeface="Arial" panose="020B0604020202020204" pitchFamily="34" charset="0"/>
              <a:buChar char="•"/>
              <a:defRPr sz="2800" kern="1200">
                <a:solidFill>
                  <a:schemeClr val="tx1">
                    <a:tint val="75000"/>
                  </a:schemeClr>
                </a:solidFill>
                <a:latin typeface="Arial"/>
                <a:ea typeface="+mn-ea"/>
                <a:cs typeface="+mn-cs"/>
              </a:defRPr>
            </a:lvl1pPr>
            <a:lvl2pPr marL="736092" indent="-342900" algn="ctr" defTabSz="914400" rtl="0" eaLnBrk="1" latinLnBrk="0" hangingPunct="1">
              <a:spcBef>
                <a:spcPct val="20000"/>
              </a:spcBef>
              <a:buClr>
                <a:srgbClr val="E46C0A"/>
              </a:buClr>
              <a:buFont typeface="Lucida Sans Unicode" panose="020B0602030504020204" pitchFamily="34" charset="0"/>
              <a:buChar char="–"/>
              <a:defRPr sz="2400" kern="1200">
                <a:solidFill>
                  <a:schemeClr val="tx1">
                    <a:tint val="75000"/>
                  </a:schemeClr>
                </a:solidFill>
                <a:latin typeface="Arial"/>
                <a:ea typeface="+mn-ea"/>
                <a:cs typeface="+mn-cs"/>
              </a:defRPr>
            </a:lvl2pPr>
            <a:lvl3pPr marL="914400" indent="0" algn="ctr" defTabSz="914400" rtl="0" eaLnBrk="1" latinLnBrk="0" hangingPunct="1">
              <a:spcBef>
                <a:spcPct val="20000"/>
              </a:spcBef>
              <a:buClr>
                <a:schemeClr val="accent6">
                  <a:lumMod val="75000"/>
                </a:schemeClr>
              </a:buClr>
              <a:buFont typeface="Wingdings" charset="2"/>
              <a:buNone/>
              <a:defRPr sz="2000" kern="1200">
                <a:solidFill>
                  <a:schemeClr val="tx1">
                    <a:tint val="75000"/>
                  </a:schemeClr>
                </a:solidFill>
                <a:latin typeface="Arial"/>
                <a:ea typeface="+mn-ea"/>
                <a:cs typeface="+mn-cs"/>
              </a:defRPr>
            </a:lvl3pPr>
            <a:lvl4pPr marL="13716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4pPr>
            <a:lvl5pPr marL="18288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buFont typeface="Wingdings" panose="05000000000000000000" pitchFamily="2" charset="2"/>
              <a:buChar char="Ø"/>
            </a:pPr>
            <a:r>
              <a:rPr lang="en-US" dirty="0" smtClean="0">
                <a:solidFill>
                  <a:schemeClr val="tx1"/>
                </a:solidFill>
              </a:rPr>
              <a:t>Construction contracts:  The core of construction law is the law of contracts and the legal relationships between the parties on a construction project.</a:t>
            </a:r>
          </a:p>
          <a:p>
            <a:pPr algn="l">
              <a:buFont typeface="Wingdings" panose="05000000000000000000" pitchFamily="2" charset="2"/>
              <a:buChar char="Ø"/>
            </a:pPr>
            <a:r>
              <a:rPr lang="en-US" dirty="0" smtClean="0">
                <a:solidFill>
                  <a:schemeClr val="tx1"/>
                </a:solidFill>
              </a:rPr>
              <a:t>They should also know about construction financing, construction management, dispute avoidance, dispute resolution (mediation, arbitration, and litigation), surety bonds and insurance, construction defects, liens, government permits and inspections, agency relationships, labor and employment law, and business organizations and corporate law.</a:t>
            </a:r>
          </a:p>
          <a:p>
            <a:pPr algn="l">
              <a:buFont typeface="Wingdings" panose="05000000000000000000" pitchFamily="2" charset="2"/>
              <a:buChar char="Ø"/>
            </a:pPr>
            <a:r>
              <a:rPr lang="en-US" dirty="0" smtClean="0">
                <a:solidFill>
                  <a:schemeClr val="tx1"/>
                </a:solidFill>
              </a:rPr>
              <a:t>In other words, a construction/surety lawyer needs to be familiar with all those areas of the law important to the construction and surety industries.</a:t>
            </a:r>
          </a:p>
          <a:p>
            <a:endParaRPr lang="en-US" dirty="0" smtClean="0"/>
          </a:p>
        </p:txBody>
      </p:sp>
    </p:spTree>
    <p:extLst>
      <p:ext uri="{BB962C8B-B14F-4D97-AF65-F5344CB8AC3E}">
        <p14:creationId xmlns:p14="http://schemas.microsoft.com/office/powerpoint/2010/main" val="2468954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95060" y="6320118"/>
            <a:ext cx="31290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latin typeface="+mj-lt"/>
              </a:rPr>
              <a:t>5</a:t>
            </a:r>
            <a:endParaRPr lang="en-US" dirty="0">
              <a:latin typeface="+mj-lt"/>
            </a:endParaRPr>
          </a:p>
        </p:txBody>
      </p:sp>
      <p:cxnSp>
        <p:nvCxnSpPr>
          <p:cNvPr id="5" name="Straight Connector 4"/>
          <p:cNvCxnSpPr/>
          <p:nvPr/>
        </p:nvCxnSpPr>
        <p:spPr>
          <a:xfrm>
            <a:off x="499273" y="1332360"/>
            <a:ext cx="8644727"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380999" y="265560"/>
            <a:ext cx="8763001" cy="1066800"/>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400" kern="1200">
                <a:solidFill>
                  <a:srgbClr val="004785"/>
                </a:solidFill>
                <a:latin typeface="Antonio"/>
                <a:ea typeface="+mj-ea"/>
                <a:cs typeface="+mj-cs"/>
              </a:defRPr>
            </a:lvl1pPr>
          </a:lstStyle>
          <a:p>
            <a:r>
              <a:rPr lang="en-US" dirty="0" smtClean="0"/>
              <a:t>What is the Role of a Knowledgeable Construction/Surety Attorney?</a:t>
            </a:r>
            <a:endParaRPr lang="en-US" dirty="0"/>
          </a:p>
        </p:txBody>
      </p:sp>
      <p:sp>
        <p:nvSpPr>
          <p:cNvPr id="7" name="Content Placeholder 2"/>
          <p:cNvSpPr txBox="1">
            <a:spLocks/>
          </p:cNvSpPr>
          <p:nvPr/>
        </p:nvSpPr>
        <p:spPr>
          <a:xfrm>
            <a:off x="499273" y="1447800"/>
            <a:ext cx="8644727" cy="4653049"/>
          </a:xfrm>
          <a:prstGeom prst="rect">
            <a:avLst/>
          </a:prstGeom>
        </p:spPr>
        <p:txBody>
          <a:bodyPr vert="horz" lIns="91440" tIns="45720" rIns="91440" bIns="45720" rtlCol="0">
            <a:normAutofit fontScale="92500" lnSpcReduction="10000"/>
          </a:bodyPr>
          <a:lstStyle>
            <a:lvl1pPr marL="365760" indent="-256032" algn="ctr" defTabSz="914400" rtl="0" eaLnBrk="1" latinLnBrk="0" hangingPunct="1">
              <a:spcBef>
                <a:spcPct val="20000"/>
              </a:spcBef>
              <a:buClr>
                <a:schemeClr val="accent6">
                  <a:lumMod val="75000"/>
                </a:schemeClr>
              </a:buClr>
              <a:buFont typeface="Arial" panose="020B0604020202020204" pitchFamily="34" charset="0"/>
              <a:buChar char="•"/>
              <a:defRPr sz="2800" kern="1200">
                <a:solidFill>
                  <a:schemeClr val="tx1">
                    <a:tint val="75000"/>
                  </a:schemeClr>
                </a:solidFill>
                <a:latin typeface="Arial"/>
                <a:ea typeface="+mn-ea"/>
                <a:cs typeface="+mn-cs"/>
              </a:defRPr>
            </a:lvl1pPr>
            <a:lvl2pPr marL="736092" indent="-342900" algn="ctr" defTabSz="914400" rtl="0" eaLnBrk="1" latinLnBrk="0" hangingPunct="1">
              <a:spcBef>
                <a:spcPct val="20000"/>
              </a:spcBef>
              <a:buClr>
                <a:srgbClr val="E46C0A"/>
              </a:buClr>
              <a:buFont typeface="Lucida Sans Unicode" panose="020B0602030504020204" pitchFamily="34" charset="0"/>
              <a:buChar char="–"/>
              <a:defRPr sz="2400" kern="1200">
                <a:solidFill>
                  <a:schemeClr val="tx1">
                    <a:tint val="75000"/>
                  </a:schemeClr>
                </a:solidFill>
                <a:latin typeface="Arial"/>
                <a:ea typeface="+mn-ea"/>
                <a:cs typeface="+mn-cs"/>
              </a:defRPr>
            </a:lvl2pPr>
            <a:lvl3pPr marL="914400" indent="0" algn="ctr" defTabSz="914400" rtl="0" eaLnBrk="1" latinLnBrk="0" hangingPunct="1">
              <a:spcBef>
                <a:spcPct val="20000"/>
              </a:spcBef>
              <a:buClr>
                <a:schemeClr val="accent6">
                  <a:lumMod val="75000"/>
                </a:schemeClr>
              </a:buClr>
              <a:buFont typeface="Wingdings" charset="2"/>
              <a:buNone/>
              <a:defRPr sz="2000" kern="1200">
                <a:solidFill>
                  <a:schemeClr val="tx1">
                    <a:tint val="75000"/>
                  </a:schemeClr>
                </a:solidFill>
                <a:latin typeface="Arial"/>
                <a:ea typeface="+mn-ea"/>
                <a:cs typeface="+mn-cs"/>
              </a:defRPr>
            </a:lvl3pPr>
            <a:lvl4pPr marL="13716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4pPr>
            <a:lvl5pPr marL="18288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buFont typeface="Wingdings" panose="05000000000000000000" pitchFamily="2" charset="2"/>
              <a:buChar char="Ø"/>
            </a:pPr>
            <a:r>
              <a:rPr lang="en-US" dirty="0" smtClean="0">
                <a:solidFill>
                  <a:schemeClr val="tx1"/>
                </a:solidFill>
              </a:rPr>
              <a:t>Serve as a trusted legal counsel and business advisor to your business</a:t>
            </a:r>
          </a:p>
          <a:p>
            <a:pPr algn="l">
              <a:buFont typeface="Wingdings" panose="05000000000000000000" pitchFamily="2" charset="2"/>
              <a:buChar char="Ø"/>
            </a:pPr>
            <a:r>
              <a:rPr lang="en-US" dirty="0" smtClean="0">
                <a:solidFill>
                  <a:schemeClr val="tx1"/>
                </a:solidFill>
              </a:rPr>
              <a:t>Draft, review, and negotiate contracts, including surety bonds and indemnity agreements; analyze, resolve, prosecute, and defend contract claims; resolve disputes through mediation, arbitration, or litigation, among many other things</a:t>
            </a:r>
          </a:p>
          <a:p>
            <a:pPr algn="l">
              <a:buFont typeface="Wingdings" panose="05000000000000000000" pitchFamily="2" charset="2"/>
              <a:buChar char="Ø"/>
            </a:pPr>
            <a:r>
              <a:rPr lang="en-US" dirty="0" smtClean="0">
                <a:solidFill>
                  <a:schemeClr val="tx1"/>
                </a:solidFill>
              </a:rPr>
              <a:t>In short, provide advice and counsel to the client, negotiate fair contracts, seek solutions to client problems, and guide clients through their business matters and disputes as successfully and cost effectively as possible. </a:t>
            </a:r>
          </a:p>
          <a:p>
            <a:endParaRPr lang="en-US" dirty="0" smtClean="0"/>
          </a:p>
        </p:txBody>
      </p:sp>
    </p:spTree>
    <p:extLst>
      <p:ext uri="{BB962C8B-B14F-4D97-AF65-F5344CB8AC3E}">
        <p14:creationId xmlns:p14="http://schemas.microsoft.com/office/powerpoint/2010/main" val="1125322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95060" y="6320118"/>
            <a:ext cx="31290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latin typeface="+mj-lt"/>
              </a:rPr>
              <a:t>6</a:t>
            </a:r>
            <a:endParaRPr lang="en-US" dirty="0">
              <a:latin typeface="+mj-lt"/>
            </a:endParaRPr>
          </a:p>
        </p:txBody>
      </p:sp>
      <p:cxnSp>
        <p:nvCxnSpPr>
          <p:cNvPr id="5" name="Straight Connector 4"/>
          <p:cNvCxnSpPr/>
          <p:nvPr/>
        </p:nvCxnSpPr>
        <p:spPr>
          <a:xfrm>
            <a:off x="499273" y="1332360"/>
            <a:ext cx="8644727"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499273" y="239056"/>
            <a:ext cx="8644728" cy="1066800"/>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400" kern="1200">
                <a:solidFill>
                  <a:srgbClr val="004785"/>
                </a:solidFill>
                <a:latin typeface="Antonio"/>
                <a:ea typeface="+mj-ea"/>
                <a:cs typeface="+mj-cs"/>
              </a:defRPr>
            </a:lvl1pPr>
          </a:lstStyle>
          <a:p>
            <a:r>
              <a:rPr lang="en-US" dirty="0" smtClean="0"/>
              <a:t>What is the Role of a Knowledgeable Construction/Surety Attorney? (cont.)</a:t>
            </a:r>
            <a:endParaRPr lang="en-US" dirty="0"/>
          </a:p>
        </p:txBody>
      </p:sp>
      <p:sp>
        <p:nvSpPr>
          <p:cNvPr id="7" name="Content Placeholder 2"/>
          <p:cNvSpPr txBox="1">
            <a:spLocks/>
          </p:cNvSpPr>
          <p:nvPr/>
        </p:nvSpPr>
        <p:spPr>
          <a:xfrm>
            <a:off x="381000" y="1447800"/>
            <a:ext cx="8763001" cy="4800600"/>
          </a:xfrm>
          <a:prstGeom prst="rect">
            <a:avLst/>
          </a:prstGeom>
        </p:spPr>
        <p:txBody>
          <a:bodyPr vert="horz" lIns="91440" tIns="45720" rIns="91440" bIns="45720" rtlCol="0">
            <a:normAutofit fontScale="92500" lnSpcReduction="20000"/>
          </a:bodyPr>
          <a:lstStyle>
            <a:lvl1pPr marL="365760" indent="-256032" algn="ctr" defTabSz="914400" rtl="0" eaLnBrk="1" latinLnBrk="0" hangingPunct="1">
              <a:spcBef>
                <a:spcPct val="20000"/>
              </a:spcBef>
              <a:buClr>
                <a:schemeClr val="accent6">
                  <a:lumMod val="75000"/>
                </a:schemeClr>
              </a:buClr>
              <a:buFont typeface="Arial" panose="020B0604020202020204" pitchFamily="34" charset="0"/>
              <a:buChar char="•"/>
              <a:defRPr sz="2800" kern="1200">
                <a:solidFill>
                  <a:schemeClr val="tx1">
                    <a:tint val="75000"/>
                  </a:schemeClr>
                </a:solidFill>
                <a:latin typeface="Arial"/>
                <a:ea typeface="+mn-ea"/>
                <a:cs typeface="+mn-cs"/>
              </a:defRPr>
            </a:lvl1pPr>
            <a:lvl2pPr marL="736092" indent="-342900" algn="ctr" defTabSz="914400" rtl="0" eaLnBrk="1" latinLnBrk="0" hangingPunct="1">
              <a:spcBef>
                <a:spcPct val="20000"/>
              </a:spcBef>
              <a:buClr>
                <a:srgbClr val="E46C0A"/>
              </a:buClr>
              <a:buFont typeface="Lucida Sans Unicode" panose="020B0602030504020204" pitchFamily="34" charset="0"/>
              <a:buChar char="–"/>
              <a:defRPr sz="2400" kern="1200">
                <a:solidFill>
                  <a:schemeClr val="tx1">
                    <a:tint val="75000"/>
                  </a:schemeClr>
                </a:solidFill>
                <a:latin typeface="Arial"/>
                <a:ea typeface="+mn-ea"/>
                <a:cs typeface="+mn-cs"/>
              </a:defRPr>
            </a:lvl2pPr>
            <a:lvl3pPr marL="914400" indent="0" algn="ctr" defTabSz="914400" rtl="0" eaLnBrk="1" latinLnBrk="0" hangingPunct="1">
              <a:spcBef>
                <a:spcPct val="20000"/>
              </a:spcBef>
              <a:buClr>
                <a:schemeClr val="accent6">
                  <a:lumMod val="75000"/>
                </a:schemeClr>
              </a:buClr>
              <a:buFont typeface="Wingdings" charset="2"/>
              <a:buNone/>
              <a:defRPr sz="2000" kern="1200">
                <a:solidFill>
                  <a:schemeClr val="tx1">
                    <a:tint val="75000"/>
                  </a:schemeClr>
                </a:solidFill>
                <a:latin typeface="Arial"/>
                <a:ea typeface="+mn-ea"/>
                <a:cs typeface="+mn-cs"/>
              </a:defRPr>
            </a:lvl3pPr>
            <a:lvl4pPr marL="13716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4pPr>
            <a:lvl5pPr marL="18288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buFont typeface="Wingdings" panose="05000000000000000000" pitchFamily="2" charset="2"/>
              <a:buChar char="Ø"/>
            </a:pPr>
            <a:r>
              <a:rPr lang="en-US" dirty="0" smtClean="0">
                <a:solidFill>
                  <a:schemeClr val="tx1"/>
                </a:solidFill>
              </a:rPr>
              <a:t>Assess the legal risks that arise from the terms and conditions in construction contracts and surety bonds and the proper way to allocate and handle those risks</a:t>
            </a:r>
          </a:p>
          <a:p>
            <a:pPr algn="l">
              <a:buFont typeface="Wingdings" panose="05000000000000000000" pitchFamily="2" charset="2"/>
              <a:buChar char="Ø"/>
            </a:pPr>
            <a:r>
              <a:rPr lang="en-US" dirty="0" smtClean="0">
                <a:solidFill>
                  <a:schemeClr val="tx1"/>
                </a:solidFill>
              </a:rPr>
              <a:t>Help the client understand what its rights, obligations, and duties are in all contracts</a:t>
            </a:r>
          </a:p>
          <a:p>
            <a:pPr algn="l">
              <a:buFont typeface="Wingdings" panose="05000000000000000000" pitchFamily="2" charset="2"/>
              <a:buChar char="Ø"/>
            </a:pPr>
            <a:r>
              <a:rPr lang="en-US" dirty="0" smtClean="0">
                <a:solidFill>
                  <a:schemeClr val="tx1"/>
                </a:solidFill>
              </a:rPr>
              <a:t>Help the client avoid and manage disputes and problems</a:t>
            </a:r>
          </a:p>
          <a:p>
            <a:pPr algn="l">
              <a:buFont typeface="Wingdings" panose="05000000000000000000" pitchFamily="2" charset="2"/>
              <a:buChar char="Ø"/>
            </a:pPr>
            <a:r>
              <a:rPr lang="en-US" dirty="0" smtClean="0">
                <a:solidFill>
                  <a:schemeClr val="tx1"/>
                </a:solidFill>
              </a:rPr>
              <a:t>If necessary, represent the client in dispute resolution procedures</a:t>
            </a:r>
          </a:p>
          <a:p>
            <a:pPr algn="l">
              <a:buFont typeface="Wingdings" panose="05000000000000000000" pitchFamily="2" charset="2"/>
              <a:buChar char="Ø"/>
            </a:pPr>
            <a:r>
              <a:rPr lang="en-US" dirty="0" smtClean="0">
                <a:solidFill>
                  <a:schemeClr val="tx1"/>
                </a:solidFill>
              </a:rPr>
              <a:t>Do not be penny-wise and pound-foolish: it is far better to pay an attorney up front to negotiate a good contract than to pay an attorney later to represent you in a dispute under an unfavorable contract.</a:t>
            </a:r>
          </a:p>
          <a:p>
            <a:endParaRPr lang="en-US" dirty="0" smtClean="0"/>
          </a:p>
          <a:p>
            <a:endParaRPr lang="en-US" dirty="0" smtClean="0"/>
          </a:p>
        </p:txBody>
      </p:sp>
    </p:spTree>
    <p:extLst>
      <p:ext uri="{BB962C8B-B14F-4D97-AF65-F5344CB8AC3E}">
        <p14:creationId xmlns:p14="http://schemas.microsoft.com/office/powerpoint/2010/main" val="3005954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95060" y="6320118"/>
            <a:ext cx="31290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latin typeface="+mj-lt"/>
              </a:rPr>
              <a:t>7</a:t>
            </a:r>
            <a:endParaRPr lang="en-US" dirty="0">
              <a:latin typeface="+mj-lt"/>
            </a:endParaRPr>
          </a:p>
        </p:txBody>
      </p:sp>
      <p:cxnSp>
        <p:nvCxnSpPr>
          <p:cNvPr id="5" name="Straight Connector 4"/>
          <p:cNvCxnSpPr/>
          <p:nvPr/>
        </p:nvCxnSpPr>
        <p:spPr>
          <a:xfrm>
            <a:off x="499273" y="1332360"/>
            <a:ext cx="8644727"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304800" y="252308"/>
            <a:ext cx="8991600" cy="1066800"/>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400" kern="1200">
                <a:solidFill>
                  <a:srgbClr val="004785"/>
                </a:solidFill>
                <a:latin typeface="Antonio"/>
                <a:ea typeface="+mj-ea"/>
                <a:cs typeface="+mj-cs"/>
              </a:defRPr>
            </a:lvl1pPr>
          </a:lstStyle>
          <a:p>
            <a:r>
              <a:rPr lang="en-US" dirty="0" smtClean="0"/>
              <a:t>Keys to a Successful Relationship with     Your Construction/Surety Attorney</a:t>
            </a:r>
            <a:endParaRPr lang="en-US" dirty="0"/>
          </a:p>
        </p:txBody>
      </p:sp>
      <p:sp>
        <p:nvSpPr>
          <p:cNvPr id="7" name="Content Placeholder 2"/>
          <p:cNvSpPr txBox="1">
            <a:spLocks/>
          </p:cNvSpPr>
          <p:nvPr/>
        </p:nvSpPr>
        <p:spPr>
          <a:xfrm>
            <a:off x="499273" y="1524000"/>
            <a:ext cx="8644728" cy="4724400"/>
          </a:xfrm>
          <a:prstGeom prst="rect">
            <a:avLst/>
          </a:prstGeom>
        </p:spPr>
        <p:txBody>
          <a:bodyPr vert="horz" lIns="91440" tIns="45720" rIns="91440" bIns="45720" rtlCol="0">
            <a:normAutofit/>
          </a:bodyPr>
          <a:lstStyle>
            <a:lvl1pPr marL="365760" indent="-256032" algn="ctr" defTabSz="914400" rtl="0" eaLnBrk="1" latinLnBrk="0" hangingPunct="1">
              <a:spcBef>
                <a:spcPct val="20000"/>
              </a:spcBef>
              <a:buClr>
                <a:schemeClr val="accent6">
                  <a:lumMod val="75000"/>
                </a:schemeClr>
              </a:buClr>
              <a:buFont typeface="Arial" panose="020B0604020202020204" pitchFamily="34" charset="0"/>
              <a:buChar char="•"/>
              <a:defRPr sz="2800" kern="1200">
                <a:solidFill>
                  <a:schemeClr val="tx1">
                    <a:tint val="75000"/>
                  </a:schemeClr>
                </a:solidFill>
                <a:latin typeface="Arial"/>
                <a:ea typeface="+mn-ea"/>
                <a:cs typeface="+mn-cs"/>
              </a:defRPr>
            </a:lvl1pPr>
            <a:lvl2pPr marL="736092" indent="-342900" algn="ctr" defTabSz="914400" rtl="0" eaLnBrk="1" latinLnBrk="0" hangingPunct="1">
              <a:spcBef>
                <a:spcPct val="20000"/>
              </a:spcBef>
              <a:buClr>
                <a:srgbClr val="E46C0A"/>
              </a:buClr>
              <a:buFont typeface="Lucida Sans Unicode" panose="020B0602030504020204" pitchFamily="34" charset="0"/>
              <a:buChar char="–"/>
              <a:defRPr sz="2400" kern="1200">
                <a:solidFill>
                  <a:schemeClr val="tx1">
                    <a:tint val="75000"/>
                  </a:schemeClr>
                </a:solidFill>
                <a:latin typeface="Arial"/>
                <a:ea typeface="+mn-ea"/>
                <a:cs typeface="+mn-cs"/>
              </a:defRPr>
            </a:lvl2pPr>
            <a:lvl3pPr marL="914400" indent="0" algn="ctr" defTabSz="914400" rtl="0" eaLnBrk="1" latinLnBrk="0" hangingPunct="1">
              <a:spcBef>
                <a:spcPct val="20000"/>
              </a:spcBef>
              <a:buClr>
                <a:schemeClr val="accent6">
                  <a:lumMod val="75000"/>
                </a:schemeClr>
              </a:buClr>
              <a:buFont typeface="Wingdings" charset="2"/>
              <a:buNone/>
              <a:defRPr sz="2000" kern="1200">
                <a:solidFill>
                  <a:schemeClr val="tx1">
                    <a:tint val="75000"/>
                  </a:schemeClr>
                </a:solidFill>
                <a:latin typeface="Arial"/>
                <a:ea typeface="+mn-ea"/>
                <a:cs typeface="+mn-cs"/>
              </a:defRPr>
            </a:lvl3pPr>
            <a:lvl4pPr marL="13716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4pPr>
            <a:lvl5pPr marL="18288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buFont typeface="Wingdings" panose="05000000000000000000" pitchFamily="2" charset="2"/>
              <a:buChar char="Ø"/>
            </a:pPr>
            <a:r>
              <a:rPr lang="en-US" dirty="0" smtClean="0">
                <a:solidFill>
                  <a:schemeClr val="tx1"/>
                </a:solidFill>
              </a:rPr>
              <a:t>Mutual trust</a:t>
            </a:r>
          </a:p>
          <a:p>
            <a:pPr algn="l">
              <a:buFont typeface="Wingdings" panose="05000000000000000000" pitchFamily="2" charset="2"/>
              <a:buChar char="Ø"/>
            </a:pPr>
            <a:r>
              <a:rPr lang="en-US" dirty="0" smtClean="0">
                <a:solidFill>
                  <a:schemeClr val="tx1"/>
                </a:solidFill>
              </a:rPr>
              <a:t>Clear communication</a:t>
            </a:r>
          </a:p>
          <a:p>
            <a:pPr algn="l">
              <a:buFont typeface="Wingdings" panose="05000000000000000000" pitchFamily="2" charset="2"/>
              <a:buChar char="Ø"/>
            </a:pPr>
            <a:r>
              <a:rPr lang="en-US" dirty="0" smtClean="0">
                <a:solidFill>
                  <a:schemeClr val="tx1"/>
                </a:solidFill>
              </a:rPr>
              <a:t>Commitment</a:t>
            </a:r>
          </a:p>
          <a:p>
            <a:pPr algn="l">
              <a:buFont typeface="Wingdings" panose="05000000000000000000" pitchFamily="2" charset="2"/>
              <a:buChar char="Ø"/>
            </a:pPr>
            <a:r>
              <a:rPr lang="en-US" dirty="0" smtClean="0">
                <a:solidFill>
                  <a:schemeClr val="tx1"/>
                </a:solidFill>
              </a:rPr>
              <a:t>Responsiveness</a:t>
            </a:r>
          </a:p>
          <a:p>
            <a:pPr algn="l">
              <a:buFont typeface="Wingdings" panose="05000000000000000000" pitchFamily="2" charset="2"/>
              <a:buChar char="Ø"/>
            </a:pPr>
            <a:r>
              <a:rPr lang="en-US" dirty="0" smtClean="0">
                <a:solidFill>
                  <a:schemeClr val="tx1"/>
                </a:solidFill>
              </a:rPr>
              <a:t>Candor</a:t>
            </a:r>
          </a:p>
          <a:p>
            <a:pPr algn="l">
              <a:buFont typeface="Wingdings" panose="05000000000000000000" pitchFamily="2" charset="2"/>
              <a:buChar char="Ø"/>
            </a:pPr>
            <a:r>
              <a:rPr lang="en-US" dirty="0" smtClean="0">
                <a:solidFill>
                  <a:schemeClr val="tx1"/>
                </a:solidFill>
              </a:rPr>
              <a:t>Availability</a:t>
            </a:r>
          </a:p>
          <a:p>
            <a:pPr algn="l">
              <a:buFont typeface="Wingdings" panose="05000000000000000000" pitchFamily="2" charset="2"/>
              <a:buChar char="Ø"/>
            </a:pPr>
            <a:endParaRPr lang="en-US" dirty="0" smtClean="0">
              <a:solidFill>
                <a:schemeClr val="tx1"/>
              </a:solidFill>
            </a:endParaRPr>
          </a:p>
          <a:p>
            <a:pPr algn="l">
              <a:buFont typeface="Wingdings" panose="05000000000000000000" pitchFamily="2" charset="2"/>
              <a:buChar char="Ø"/>
            </a:pPr>
            <a:endParaRPr lang="en-US" dirty="0" smtClean="0">
              <a:solidFill>
                <a:schemeClr val="tx1"/>
              </a:solidFill>
            </a:endParaRPr>
          </a:p>
        </p:txBody>
      </p:sp>
    </p:spTree>
    <p:extLst>
      <p:ext uri="{BB962C8B-B14F-4D97-AF65-F5344CB8AC3E}">
        <p14:creationId xmlns:p14="http://schemas.microsoft.com/office/powerpoint/2010/main" val="1594610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95060" y="6320118"/>
            <a:ext cx="31290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latin typeface="+mj-lt"/>
              </a:rPr>
              <a:t>8</a:t>
            </a:r>
            <a:endParaRPr lang="en-US" dirty="0">
              <a:latin typeface="+mj-lt"/>
            </a:endParaRPr>
          </a:p>
        </p:txBody>
      </p:sp>
      <p:cxnSp>
        <p:nvCxnSpPr>
          <p:cNvPr id="5" name="Straight Connector 4"/>
          <p:cNvCxnSpPr/>
          <p:nvPr/>
        </p:nvCxnSpPr>
        <p:spPr>
          <a:xfrm>
            <a:off x="499273" y="1332360"/>
            <a:ext cx="8644727"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Title 1"/>
          <p:cNvSpPr txBox="1">
            <a:spLocks/>
          </p:cNvSpPr>
          <p:nvPr/>
        </p:nvSpPr>
        <p:spPr>
          <a:xfrm>
            <a:off x="499272" y="265560"/>
            <a:ext cx="8797127" cy="1066800"/>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400" kern="1200">
                <a:solidFill>
                  <a:srgbClr val="004785"/>
                </a:solidFill>
                <a:latin typeface="Antonio"/>
                <a:ea typeface="+mj-ea"/>
                <a:cs typeface="+mj-cs"/>
              </a:defRPr>
            </a:lvl1pPr>
          </a:lstStyle>
          <a:p>
            <a:r>
              <a:rPr lang="en-US" dirty="0" smtClean="0"/>
              <a:t>Questions to Ask in Selecting a Construction/Surety Attorney </a:t>
            </a:r>
            <a:endParaRPr lang="en-US" dirty="0"/>
          </a:p>
        </p:txBody>
      </p:sp>
      <p:sp>
        <p:nvSpPr>
          <p:cNvPr id="7" name="Content Placeholder 2"/>
          <p:cNvSpPr txBox="1">
            <a:spLocks/>
          </p:cNvSpPr>
          <p:nvPr/>
        </p:nvSpPr>
        <p:spPr>
          <a:xfrm>
            <a:off x="499273" y="1447800"/>
            <a:ext cx="8644728" cy="4800600"/>
          </a:xfrm>
          <a:prstGeom prst="rect">
            <a:avLst/>
          </a:prstGeom>
        </p:spPr>
        <p:txBody>
          <a:bodyPr vert="horz" lIns="91440" tIns="45720" rIns="91440" bIns="45720" rtlCol="0">
            <a:normAutofit fontScale="92500" lnSpcReduction="20000"/>
          </a:bodyPr>
          <a:lstStyle>
            <a:lvl1pPr marL="365760" indent="-256032" algn="ctr" defTabSz="914400" rtl="0" eaLnBrk="1" latinLnBrk="0" hangingPunct="1">
              <a:spcBef>
                <a:spcPct val="20000"/>
              </a:spcBef>
              <a:buClr>
                <a:schemeClr val="accent6">
                  <a:lumMod val="75000"/>
                </a:schemeClr>
              </a:buClr>
              <a:buFont typeface="Arial" panose="020B0604020202020204" pitchFamily="34" charset="0"/>
              <a:buChar char="•"/>
              <a:defRPr sz="2800" kern="1200">
                <a:solidFill>
                  <a:schemeClr val="tx1">
                    <a:tint val="75000"/>
                  </a:schemeClr>
                </a:solidFill>
                <a:latin typeface="Arial"/>
                <a:ea typeface="+mn-ea"/>
                <a:cs typeface="+mn-cs"/>
              </a:defRPr>
            </a:lvl1pPr>
            <a:lvl2pPr marL="736092" indent="-342900" algn="ctr" defTabSz="914400" rtl="0" eaLnBrk="1" latinLnBrk="0" hangingPunct="1">
              <a:spcBef>
                <a:spcPct val="20000"/>
              </a:spcBef>
              <a:buClr>
                <a:srgbClr val="E46C0A"/>
              </a:buClr>
              <a:buFont typeface="Lucida Sans Unicode" panose="020B0602030504020204" pitchFamily="34" charset="0"/>
              <a:buChar char="–"/>
              <a:defRPr sz="2400" kern="1200">
                <a:solidFill>
                  <a:schemeClr val="tx1">
                    <a:tint val="75000"/>
                  </a:schemeClr>
                </a:solidFill>
                <a:latin typeface="Arial"/>
                <a:ea typeface="+mn-ea"/>
                <a:cs typeface="+mn-cs"/>
              </a:defRPr>
            </a:lvl2pPr>
            <a:lvl3pPr marL="914400" indent="0" algn="ctr" defTabSz="914400" rtl="0" eaLnBrk="1" latinLnBrk="0" hangingPunct="1">
              <a:spcBef>
                <a:spcPct val="20000"/>
              </a:spcBef>
              <a:buClr>
                <a:schemeClr val="accent6">
                  <a:lumMod val="75000"/>
                </a:schemeClr>
              </a:buClr>
              <a:buFont typeface="Wingdings" charset="2"/>
              <a:buNone/>
              <a:defRPr sz="2000" kern="1200">
                <a:solidFill>
                  <a:schemeClr val="tx1">
                    <a:tint val="75000"/>
                  </a:schemeClr>
                </a:solidFill>
                <a:latin typeface="Arial"/>
                <a:ea typeface="+mn-ea"/>
                <a:cs typeface="+mn-cs"/>
              </a:defRPr>
            </a:lvl3pPr>
            <a:lvl4pPr marL="13716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4pPr>
            <a:lvl5pPr marL="18288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buFont typeface="Wingdings" panose="05000000000000000000" pitchFamily="2" charset="2"/>
              <a:buChar char="Ø"/>
            </a:pPr>
            <a:r>
              <a:rPr lang="en-US" dirty="0" smtClean="0">
                <a:solidFill>
                  <a:schemeClr val="tx1"/>
                </a:solidFill>
              </a:rPr>
              <a:t>What is your background and experience in construction law, including the law of surety bonds?</a:t>
            </a:r>
          </a:p>
          <a:p>
            <a:pPr algn="l">
              <a:buFont typeface="Wingdings" panose="05000000000000000000" pitchFamily="2" charset="2"/>
              <a:buChar char="Ø"/>
            </a:pPr>
            <a:r>
              <a:rPr lang="en-US" dirty="0" smtClean="0">
                <a:solidFill>
                  <a:schemeClr val="tx1"/>
                </a:solidFill>
              </a:rPr>
              <a:t>How long have you practiced construction/surety law?</a:t>
            </a:r>
          </a:p>
          <a:p>
            <a:pPr algn="l">
              <a:buFont typeface="Wingdings" panose="05000000000000000000" pitchFamily="2" charset="2"/>
              <a:buChar char="Ø"/>
            </a:pPr>
            <a:r>
              <a:rPr lang="en-US" dirty="0" smtClean="0">
                <a:solidFill>
                  <a:schemeClr val="tx1"/>
                </a:solidFill>
              </a:rPr>
              <a:t>Explain your knowledge of and experience with general conditions, change orders, delay impacts, warranties, mechanic’s liens, indemnification, the Miller Act, bid bonds, performance and payment bonds, insurance, progress payments, releases, dispute resolution, and governmental resources for small businesses (among others that are important to your business).</a:t>
            </a:r>
          </a:p>
          <a:p>
            <a:pPr algn="l">
              <a:buFont typeface="Wingdings" panose="05000000000000000000" pitchFamily="2" charset="2"/>
              <a:buChar char="Ø"/>
            </a:pPr>
            <a:r>
              <a:rPr lang="en-US" dirty="0" smtClean="0">
                <a:solidFill>
                  <a:schemeClr val="tx1"/>
                </a:solidFill>
              </a:rPr>
              <a:t>How active are you in construction and surety industry bar associations and trade associations, such as local and state bar associations?</a:t>
            </a:r>
          </a:p>
          <a:p>
            <a:pPr algn="l">
              <a:buFont typeface="Wingdings" panose="05000000000000000000" pitchFamily="2" charset="2"/>
              <a:buChar char="Ø"/>
            </a:pPr>
            <a:endParaRPr lang="en-US" dirty="0" smtClean="0">
              <a:solidFill>
                <a:schemeClr val="tx1"/>
              </a:solidFill>
            </a:endParaRPr>
          </a:p>
          <a:p>
            <a:pPr algn="l">
              <a:buFont typeface="Wingdings" panose="05000000000000000000" pitchFamily="2" charset="2"/>
              <a:buChar char="Ø"/>
            </a:pPr>
            <a:endParaRPr lang="en-US" dirty="0" smtClean="0">
              <a:solidFill>
                <a:schemeClr val="tx1"/>
              </a:solidFill>
            </a:endParaRPr>
          </a:p>
        </p:txBody>
      </p:sp>
    </p:spTree>
    <p:extLst>
      <p:ext uri="{BB962C8B-B14F-4D97-AF65-F5344CB8AC3E}">
        <p14:creationId xmlns:p14="http://schemas.microsoft.com/office/powerpoint/2010/main" val="3255146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95060" y="6320118"/>
            <a:ext cx="312906" cy="369332"/>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latin typeface="+mj-lt"/>
              </a:rPr>
              <a:t>9</a:t>
            </a:r>
            <a:endParaRPr lang="en-US" dirty="0">
              <a:latin typeface="+mj-lt"/>
            </a:endParaRPr>
          </a:p>
        </p:txBody>
      </p:sp>
      <p:cxnSp>
        <p:nvCxnSpPr>
          <p:cNvPr id="5" name="Straight Connector 4"/>
          <p:cNvCxnSpPr/>
          <p:nvPr/>
        </p:nvCxnSpPr>
        <p:spPr>
          <a:xfrm>
            <a:off x="499273" y="1332360"/>
            <a:ext cx="8644727"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Content Placeholder 2"/>
          <p:cNvSpPr txBox="1">
            <a:spLocks/>
          </p:cNvSpPr>
          <p:nvPr/>
        </p:nvSpPr>
        <p:spPr>
          <a:xfrm>
            <a:off x="304800" y="1447800"/>
            <a:ext cx="8839202" cy="5056984"/>
          </a:xfrm>
          <a:prstGeom prst="rect">
            <a:avLst/>
          </a:prstGeom>
        </p:spPr>
        <p:txBody>
          <a:bodyPr vert="horz" lIns="91440" tIns="45720" rIns="91440" bIns="45720" rtlCol="0">
            <a:normAutofit fontScale="92500" lnSpcReduction="10000"/>
          </a:bodyPr>
          <a:lstStyle>
            <a:lvl1pPr marL="365760" indent="-256032" algn="ctr" defTabSz="914400" rtl="0" eaLnBrk="1" latinLnBrk="0" hangingPunct="1">
              <a:spcBef>
                <a:spcPct val="20000"/>
              </a:spcBef>
              <a:buClr>
                <a:schemeClr val="accent6">
                  <a:lumMod val="75000"/>
                </a:schemeClr>
              </a:buClr>
              <a:buFont typeface="Arial" panose="020B0604020202020204" pitchFamily="34" charset="0"/>
              <a:buChar char="•"/>
              <a:defRPr sz="2800" kern="1200">
                <a:solidFill>
                  <a:schemeClr val="tx1">
                    <a:tint val="75000"/>
                  </a:schemeClr>
                </a:solidFill>
                <a:latin typeface="Arial"/>
                <a:ea typeface="+mn-ea"/>
                <a:cs typeface="+mn-cs"/>
              </a:defRPr>
            </a:lvl1pPr>
            <a:lvl2pPr marL="736092" indent="-342900" algn="ctr" defTabSz="914400" rtl="0" eaLnBrk="1" latinLnBrk="0" hangingPunct="1">
              <a:spcBef>
                <a:spcPct val="20000"/>
              </a:spcBef>
              <a:buClr>
                <a:srgbClr val="E46C0A"/>
              </a:buClr>
              <a:buFont typeface="Lucida Sans Unicode" panose="020B0602030504020204" pitchFamily="34" charset="0"/>
              <a:buChar char="–"/>
              <a:defRPr sz="2400" kern="1200">
                <a:solidFill>
                  <a:schemeClr val="tx1">
                    <a:tint val="75000"/>
                  </a:schemeClr>
                </a:solidFill>
                <a:latin typeface="Arial"/>
                <a:ea typeface="+mn-ea"/>
                <a:cs typeface="+mn-cs"/>
              </a:defRPr>
            </a:lvl2pPr>
            <a:lvl3pPr marL="914400" indent="0" algn="ctr" defTabSz="914400" rtl="0" eaLnBrk="1" latinLnBrk="0" hangingPunct="1">
              <a:spcBef>
                <a:spcPct val="20000"/>
              </a:spcBef>
              <a:buClr>
                <a:schemeClr val="accent6">
                  <a:lumMod val="75000"/>
                </a:schemeClr>
              </a:buClr>
              <a:buFont typeface="Wingdings" charset="2"/>
              <a:buNone/>
              <a:defRPr sz="2000" kern="1200">
                <a:solidFill>
                  <a:schemeClr val="tx1">
                    <a:tint val="75000"/>
                  </a:schemeClr>
                </a:solidFill>
                <a:latin typeface="Arial"/>
                <a:ea typeface="+mn-ea"/>
                <a:cs typeface="+mn-cs"/>
              </a:defRPr>
            </a:lvl3pPr>
            <a:lvl4pPr marL="13716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4pPr>
            <a:lvl5pPr marL="1828800" indent="0" algn="ctr" defTabSz="914400" rtl="0" eaLnBrk="1" latinLnBrk="0" hangingPunct="1">
              <a:spcBef>
                <a:spcPct val="20000"/>
              </a:spcBef>
              <a:buClr>
                <a:schemeClr val="accent6">
                  <a:lumMod val="75000"/>
                </a:schemeClr>
              </a:buClr>
              <a:buFont typeface="Arial" panose="020B0604020202020204" pitchFamily="34" charset="0"/>
              <a:buNone/>
              <a:defRPr sz="1800" kern="1200">
                <a:solidFill>
                  <a:schemeClr val="tx1">
                    <a:tint val="75000"/>
                  </a:schemeClr>
                </a:solidFill>
                <a:latin typeface="Arial"/>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buFont typeface="Wingdings" panose="05000000000000000000" pitchFamily="2" charset="2"/>
              <a:buChar char="Ø"/>
            </a:pPr>
            <a:r>
              <a:rPr lang="en-US" dirty="0">
                <a:solidFill>
                  <a:schemeClr val="tx1"/>
                </a:solidFill>
              </a:rPr>
              <a:t>What is your fee structure? How often will I be billed?</a:t>
            </a:r>
          </a:p>
          <a:p>
            <a:pPr algn="l">
              <a:buFont typeface="Wingdings" panose="05000000000000000000" pitchFamily="2" charset="2"/>
              <a:buChar char="Ø"/>
            </a:pPr>
            <a:r>
              <a:rPr lang="en-US" dirty="0" smtClean="0">
                <a:solidFill>
                  <a:schemeClr val="tx1"/>
                </a:solidFill>
              </a:rPr>
              <a:t>Will you be working on the matter yourself or will you involve associate attorneys and paralegals as well?  If so, how will the work be divided and billed?</a:t>
            </a:r>
          </a:p>
          <a:p>
            <a:pPr algn="l">
              <a:buFont typeface="Wingdings" panose="05000000000000000000" pitchFamily="2" charset="2"/>
              <a:buChar char="Ø"/>
            </a:pPr>
            <a:r>
              <a:rPr lang="en-US" dirty="0" smtClean="0">
                <a:solidFill>
                  <a:schemeClr val="tx1"/>
                </a:solidFill>
              </a:rPr>
              <a:t>What is your estimate of how much this will cost me?  (Attorneys often cannot give an exact amount, but they should be able to offer an estimate.)</a:t>
            </a:r>
          </a:p>
          <a:p>
            <a:pPr algn="l">
              <a:buFont typeface="Wingdings" panose="05000000000000000000" pitchFamily="2" charset="2"/>
              <a:buChar char="Ø"/>
            </a:pPr>
            <a:r>
              <a:rPr lang="en-US" dirty="0" smtClean="0">
                <a:solidFill>
                  <a:schemeClr val="tx1"/>
                </a:solidFill>
              </a:rPr>
              <a:t>How will you keep me informed of developments? (You want to be sure that your attorney keeps you timely informed of the status of your matter.)</a:t>
            </a:r>
          </a:p>
          <a:p>
            <a:pPr algn="l">
              <a:buFont typeface="Wingdings" panose="05000000000000000000" pitchFamily="2" charset="2"/>
              <a:buChar char="Ø"/>
            </a:pPr>
            <a:r>
              <a:rPr lang="en-US" dirty="0" smtClean="0">
                <a:solidFill>
                  <a:schemeClr val="tx1"/>
                </a:solidFill>
              </a:rPr>
              <a:t>Do you offer free construction/surety newsletters and/or seminars to your clients?</a:t>
            </a:r>
          </a:p>
          <a:p>
            <a:pPr algn="l">
              <a:buFont typeface="Wingdings" panose="05000000000000000000" pitchFamily="2" charset="2"/>
              <a:buChar char="Ø"/>
            </a:pPr>
            <a:endParaRPr lang="en-US" dirty="0" smtClean="0">
              <a:solidFill>
                <a:schemeClr val="tx1"/>
              </a:solidFill>
            </a:endParaRPr>
          </a:p>
          <a:p>
            <a:pPr algn="l">
              <a:buFont typeface="Wingdings" panose="05000000000000000000" pitchFamily="2" charset="2"/>
              <a:buChar char="Ø"/>
            </a:pPr>
            <a:endParaRPr lang="en-US" dirty="0" smtClean="0">
              <a:solidFill>
                <a:schemeClr val="tx1"/>
              </a:solidFill>
            </a:endParaRPr>
          </a:p>
          <a:p>
            <a:pPr algn="l">
              <a:buFont typeface="Wingdings" panose="05000000000000000000" pitchFamily="2" charset="2"/>
              <a:buChar char="Ø"/>
            </a:pPr>
            <a:endParaRPr lang="en-US" dirty="0" smtClean="0">
              <a:solidFill>
                <a:schemeClr val="tx1"/>
              </a:solidFill>
            </a:endParaRPr>
          </a:p>
        </p:txBody>
      </p:sp>
      <p:sp>
        <p:nvSpPr>
          <p:cNvPr id="7" name="Title 1"/>
          <p:cNvSpPr txBox="1">
            <a:spLocks/>
          </p:cNvSpPr>
          <p:nvPr/>
        </p:nvSpPr>
        <p:spPr>
          <a:xfrm>
            <a:off x="499273" y="265560"/>
            <a:ext cx="8777249" cy="1066800"/>
          </a:xfrm>
          <a:prstGeom prst="rect">
            <a:avLst/>
          </a:prstGeom>
        </p:spPr>
        <p:txBody>
          <a:bodyPr vert="horz" lIns="91440" tIns="45720" rIns="91440" bIns="45720" rtlCol="0" anchor="ctr">
            <a:normAutofit fontScale="90000" lnSpcReduction="20000"/>
          </a:bodyPr>
          <a:lstStyle>
            <a:lvl1pPr algn="l" defTabSz="914400" rtl="0" eaLnBrk="1" latinLnBrk="0" hangingPunct="1">
              <a:spcBef>
                <a:spcPct val="0"/>
              </a:spcBef>
              <a:buNone/>
              <a:defRPr sz="4400" kern="1200">
                <a:solidFill>
                  <a:srgbClr val="004785"/>
                </a:solidFill>
                <a:latin typeface="Antonio"/>
                <a:ea typeface="+mj-ea"/>
                <a:cs typeface="+mj-cs"/>
              </a:defRPr>
            </a:lvl1pPr>
          </a:lstStyle>
          <a:p>
            <a:r>
              <a:rPr lang="en-US" dirty="0" smtClean="0"/>
              <a:t>Questions to Ask in Selecting a Construction/Surety Attorney (cont.)</a:t>
            </a:r>
            <a:endParaRPr lang="en-US" dirty="0"/>
          </a:p>
        </p:txBody>
      </p:sp>
    </p:spTree>
    <p:extLst>
      <p:ext uri="{BB962C8B-B14F-4D97-AF65-F5344CB8AC3E}">
        <p14:creationId xmlns:p14="http://schemas.microsoft.com/office/powerpoint/2010/main" val="109355483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4329</TotalTime>
  <Words>824</Words>
  <Application>Microsoft Office PowerPoint</Application>
  <PresentationFormat>On-screen Show (4:3)</PresentationFormat>
  <Paragraphs>70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Verify Your Bond</dc:title>
  <dc:creator>Kathy Hoffman</dc:creator>
  <cp:lastModifiedBy>Martha Perkins</cp:lastModifiedBy>
  <cp:revision>153</cp:revision>
  <cp:lastPrinted>2014-04-10T16:45:31Z</cp:lastPrinted>
  <dcterms:created xsi:type="dcterms:W3CDTF">2014-03-26T16:08:14Z</dcterms:created>
  <dcterms:modified xsi:type="dcterms:W3CDTF">2017-01-23T16:37:16Z</dcterms:modified>
</cp:coreProperties>
</file>